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786" r:id="rId3"/>
  </p:sldMasterIdLst>
  <p:notesMasterIdLst>
    <p:notesMasterId r:id="rId90"/>
  </p:notesMasterIdLst>
  <p:sldIdLst>
    <p:sldId id="291" r:id="rId4"/>
    <p:sldId id="506" r:id="rId5"/>
    <p:sldId id="818" r:id="rId6"/>
    <p:sldId id="702" r:id="rId7"/>
    <p:sldId id="703" r:id="rId8"/>
    <p:sldId id="705" r:id="rId9"/>
    <p:sldId id="820" r:id="rId10"/>
    <p:sldId id="763" r:id="rId11"/>
    <p:sldId id="764" r:id="rId12"/>
    <p:sldId id="765" r:id="rId13"/>
    <p:sldId id="766" r:id="rId14"/>
    <p:sldId id="767" r:id="rId15"/>
    <p:sldId id="768" r:id="rId16"/>
    <p:sldId id="769" r:id="rId17"/>
    <p:sldId id="770" r:id="rId18"/>
    <p:sldId id="771" r:id="rId19"/>
    <p:sldId id="772" r:id="rId20"/>
    <p:sldId id="835" r:id="rId21"/>
    <p:sldId id="824" r:id="rId22"/>
    <p:sldId id="773" r:id="rId23"/>
    <p:sldId id="774" r:id="rId24"/>
    <p:sldId id="775" r:id="rId25"/>
    <p:sldId id="776" r:id="rId26"/>
    <p:sldId id="777" r:id="rId27"/>
    <p:sldId id="778" r:id="rId28"/>
    <p:sldId id="779" r:id="rId29"/>
    <p:sldId id="780" r:id="rId30"/>
    <p:sldId id="781" r:id="rId31"/>
    <p:sldId id="836" r:id="rId32"/>
    <p:sldId id="826" r:id="rId33"/>
    <p:sldId id="782" r:id="rId34"/>
    <p:sldId id="837" r:id="rId35"/>
    <p:sldId id="827" r:id="rId36"/>
    <p:sldId id="783" r:id="rId37"/>
    <p:sldId id="838" r:id="rId38"/>
    <p:sldId id="825" r:id="rId39"/>
    <p:sldId id="784" r:id="rId40"/>
    <p:sldId id="785" r:id="rId41"/>
    <p:sldId id="828" r:id="rId42"/>
    <p:sldId id="786" r:id="rId43"/>
    <p:sldId id="829" r:id="rId44"/>
    <p:sldId id="787" r:id="rId45"/>
    <p:sldId id="788" r:id="rId46"/>
    <p:sldId id="839" r:id="rId47"/>
    <p:sldId id="830" r:id="rId48"/>
    <p:sldId id="789" r:id="rId49"/>
    <p:sldId id="790" r:id="rId50"/>
    <p:sldId id="840" r:id="rId51"/>
    <p:sldId id="831" r:id="rId52"/>
    <p:sldId id="791" r:id="rId53"/>
    <p:sldId id="792" r:id="rId54"/>
    <p:sldId id="841" r:id="rId55"/>
    <p:sldId id="832" r:id="rId56"/>
    <p:sldId id="793" r:id="rId57"/>
    <p:sldId id="794" r:id="rId58"/>
    <p:sldId id="795" r:id="rId59"/>
    <p:sldId id="796" r:id="rId60"/>
    <p:sldId id="797" r:id="rId61"/>
    <p:sldId id="798" r:id="rId62"/>
    <p:sldId id="799" r:id="rId63"/>
    <p:sldId id="842" r:id="rId64"/>
    <p:sldId id="833" r:id="rId65"/>
    <p:sldId id="800" r:id="rId66"/>
    <p:sldId id="802" r:id="rId67"/>
    <p:sldId id="822" r:id="rId68"/>
    <p:sldId id="843" r:id="rId69"/>
    <p:sldId id="834" r:id="rId70"/>
    <p:sldId id="803" r:id="rId71"/>
    <p:sldId id="804" r:id="rId72"/>
    <p:sldId id="805" r:id="rId73"/>
    <p:sldId id="806" r:id="rId74"/>
    <p:sldId id="807" r:id="rId75"/>
    <p:sldId id="808" r:id="rId76"/>
    <p:sldId id="809" r:id="rId77"/>
    <p:sldId id="810" r:id="rId78"/>
    <p:sldId id="821" r:id="rId79"/>
    <p:sldId id="811" r:id="rId80"/>
    <p:sldId id="812" r:id="rId81"/>
    <p:sldId id="813" r:id="rId82"/>
    <p:sldId id="814" r:id="rId83"/>
    <p:sldId id="816" r:id="rId84"/>
    <p:sldId id="817" r:id="rId85"/>
    <p:sldId id="699" r:id="rId86"/>
    <p:sldId id="819" r:id="rId87"/>
    <p:sldId id="285" r:id="rId88"/>
    <p:sldId id="286" r:id="rId89"/>
  </p:sldIdLst>
  <p:sldSz cx="18288000" cy="10287000"/>
  <p:notesSz cx="18288000" cy="10287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06" autoAdjust="0"/>
    <p:restoredTop sz="94660"/>
  </p:normalViewPr>
  <p:slideViewPr>
    <p:cSldViewPr>
      <p:cViewPr varScale="1">
        <p:scale>
          <a:sx n="47" d="100"/>
          <a:sy n="47" d="100"/>
        </p:scale>
        <p:origin x="63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754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9137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0059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3625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547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7540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7058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7341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24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5125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5477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861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0828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2305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3942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2818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5014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40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4309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5367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8552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9831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7545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25937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0040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60544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61070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18004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86737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36132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8543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49993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71677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505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61217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25351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21594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54020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4141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22072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22993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49992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102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2296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3713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70419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7230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57770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2205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87820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5555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56371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43393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33024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99237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3502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00123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99529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3907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57542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0379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153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697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4395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599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3685A3-697A-453A-8BC1-5E24E7CC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B78858-8F98-48C3-BBA7-A3602D5F6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5E75A9B-C16C-42C3-B81C-1FEF49642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2F21B99-AEDD-48D2-9F4D-550F3DA65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9893EA0-A290-44DC-AE88-DD54EEBEE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832559B-6964-4671-9980-33F065EB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EC444E5-FED4-45D8-81D7-B55BCAAC1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C1596E9-219E-40AB-9F23-70491CE9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15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BD0BC1-F8BE-47C6-88BE-ADA9D80D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9E43F90-F5CE-4AD9-B126-3DFB9C3E5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800BA8-27DC-49BB-B3B7-0530BB8EC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0957D6A-C64E-4115-9AF7-1FD31A96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79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8F3586F-07C8-4608-85B6-AB62881E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B0182E2-2AA1-4C89-8B03-2088C8508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7BFC639-DCC3-4B33-B0D3-98E52352F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80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D9AEA3-13F1-4F66-8487-132F3826A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2D49E0-A031-45DF-847F-E289623E4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7FFFFD0-CA5A-4047-8ACA-77F6FFED6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B75F570-310B-47EC-A1FB-8BCC27E3A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BF62F7-62E7-4D40-9C77-9CD91BB8E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3F95614-A18A-4230-BE54-84FBE60E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05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19F9A9-D0F2-494C-B181-1562DC0BB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75A05EF-F455-48EF-AF02-9C64920474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D66B690-AB95-4E16-978E-255ABF3AF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7AD70A1-805B-4BFB-8554-8A6EF2A3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78361B3-3504-4656-92BD-04F40F4D3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BA4BBF0-7698-46F5-B3DB-62DE39E0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63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862561-5B1D-48A6-B96B-B5532C4B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616BAE1-B3EC-4E21-B6BA-D78221C23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BB9AF5-4B1D-4EAE-B53E-9A8711F50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B4DDA7-23E7-4726-B535-C163BC9E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958FD0-12AD-4E2F-9404-7C851EF9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71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71CDCBF-CCD4-4473-92E0-6E8C52815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F99A011-B090-428D-86B5-DE9CC3455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14A2896-3BB6-4664-94DB-620D736D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E85100A-B5AF-4549-B065-D005E8A48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1333557-EA4C-453E-835E-712CFCFB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27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1"/>
            <a:ext cx="15544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1"/>
            <a:ext cx="128016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275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54446" y="4581397"/>
            <a:ext cx="8579104" cy="1107996"/>
          </a:xfrm>
        </p:spPr>
        <p:txBody>
          <a:bodyPr lIns="0" tIns="0" rIns="0" bIns="0"/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3383" y="2547619"/>
            <a:ext cx="12402818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388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54446" y="4581397"/>
            <a:ext cx="8579104" cy="1107996"/>
          </a:xfrm>
        </p:spPr>
        <p:txBody>
          <a:bodyPr lIns="0" tIns="0" rIns="0" bIns="0"/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893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54446" y="4581397"/>
            <a:ext cx="8579104" cy="1107996"/>
          </a:xfrm>
        </p:spPr>
        <p:txBody>
          <a:bodyPr lIns="0" tIns="0" rIns="0" bIns="0"/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3537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186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426463" y="9675876"/>
            <a:ext cx="1543812" cy="390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19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BDCDD1-0CAC-42BB-9B8A-01F68CA69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F9D747F-5247-48FD-AED4-8435185FF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6BD2EE-B89D-44DF-8D63-03457A01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5979F3-D6CD-4B13-8BBD-F30B2EBDE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843C1B9-9CFC-447F-8024-7653A00D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36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D93C69-1C2E-40A2-B4F1-A0205741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18F585-2BC0-4D51-BD9D-937C756C5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4AA6322-1540-4DB9-A8AA-5DA3F308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48ABBB-ACE5-49F0-B819-B64694611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A22645-7A7D-44E4-86B6-9F640407E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81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CBCD35-52F3-41E5-8941-25560449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1F5A95E-CE6E-4673-8A48-30747D2F5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7CAEBC-6189-4466-93B2-B86F8E0B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22AADF-9D80-4DF0-97FA-9C9429D0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4961927-EE1B-4DCC-BE06-57855281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8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8A9973-5B66-4545-8318-E3198E4A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017B07-64B5-4EBA-9B48-3A3B9A65E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4497318-5293-47E4-B541-34B23A8B8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FB4EEFC-2D84-4715-8AED-51AA7761E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79C48CF-BE06-4023-8BB9-B443776BC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2950B02-BDA0-4B7D-AF41-6F3EA37B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9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7669" y="822088"/>
            <a:ext cx="16412660" cy="737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7100" y="2173615"/>
            <a:ext cx="16433800" cy="4191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304277" y="9805669"/>
            <a:ext cx="5665469" cy="236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0AB77DC-3CB5-4153-B201-7E308B56A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2B964A8-3CC6-47D8-9BD3-AAB27447E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E0DC69B-B29A-4EB1-AA79-FD24961C1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62C53-F186-42F2-BBF3-249487AD61B3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F79B8DB-A1D8-4EFB-9F93-D4C48C861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A96E013-AC8D-42E6-94E6-A55396984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4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54446" y="4581397"/>
            <a:ext cx="857910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3383" y="2547619"/>
            <a:ext cx="1240281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340335" y="9795409"/>
            <a:ext cx="5739130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960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opsten.etherscan.io/tx/0x80d149523a3f9f2972742d4b618c81c60544a7670baf5f0870d36c905bf9c580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hyperlink" Target="https://remix.ethereum.org/" TargetMode="Externa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ropsten.etherscan.io/address/0x31f0980dde6e7b708dd3efdb20ca2dd505c04f8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ropsten.etherscan.io/address/0x797d07772682d2442699e0f2b89b1af051951202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python.org/3/tutorial/classes.html" TargetMode="Externa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hyperlink" Target="https://remix.ethereum.org/" TargetMode="External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opsten.etherscan.io/address/0x68585c4553b58ff628468a082d5a041377057ba7" TargetMode="External"/><Relationship Id="rId5" Type="http://schemas.openxmlformats.org/officeDocument/2006/relationships/image" Target="../media/image43.jpg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ruffleframework.com/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github.com/trufflesuite/ganache/releases/download/v1.1.0/ganache-setup-1.1.0.ex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://truffleframework.com/ganache/" TargetMode="External"/><Relationship Id="rId4" Type="http://schemas.openxmlformats.org/officeDocument/2006/relationships/image" Target="../media/image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ethereum/web3.js/" TargetMode="External"/><Relationship Id="rId4" Type="http://schemas.openxmlformats.org/officeDocument/2006/relationships/image" Target="../media/image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1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1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1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1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7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entethalliance.org/members-2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ryptocompare.com/mining/calculator/btc?HashingPower=4730&amp;amp;HashingUnit=GH/s&amp;amp;PowerConsumption=1293&amp;amp;CostPerkWh=0.12&amp;amp;MiningPoolFee=1" TargetMode="External"/><Relationship Id="rId5" Type="http://schemas.openxmlformats.org/officeDocument/2006/relationships/hyperlink" Target="https://walletgenerator.net/" TargetMode="External"/><Relationship Id="rId4" Type="http://schemas.openxmlformats.org/officeDocument/2006/relationships/image" Target="../media/image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jpg"/><Relationship Id="rId4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5D056B0-1148-46FD-B021-C26257C10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8288000" cy="10287000"/>
          </a:xfrm>
          <a:solidFill>
            <a:schemeClr val="accent4"/>
          </a:solidFill>
        </p:spPr>
        <p:txBody>
          <a:bodyPr/>
          <a:lstStyle/>
          <a:p>
            <a:endParaRPr lang="en-US" dirty="0"/>
          </a:p>
          <a:p>
            <a:pPr algn="l"/>
            <a:endParaRPr lang="en-US" sz="5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80975" y="8233941"/>
            <a:ext cx="13716000" cy="1173955"/>
          </a:xfrm>
        </p:spPr>
        <p:txBody>
          <a:bodyPr>
            <a:normAutofit/>
          </a:bodyPr>
          <a:lstStyle/>
          <a:p>
            <a:pPr defTabSz="914400">
              <a:lnSpc>
                <a:spcPct val="100000"/>
              </a:lnSpc>
            </a:pPr>
            <a:r>
              <a:rPr lang="en-IN" sz="6600" b="1" spc="-5" dirty="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Calibri"/>
              </a:rPr>
              <a:t>Solid Hands-on in Solidity</a:t>
            </a:r>
            <a:endParaRPr lang="en-IN" sz="6600" b="1" spc="-5" dirty="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Calibri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2" y="-1"/>
            <a:ext cx="18324512" cy="7413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5951" y="-2"/>
            <a:ext cx="5182049" cy="829128"/>
          </a:xfrm>
          <a:prstGeom prst="rect">
            <a:avLst/>
          </a:prstGeom>
        </p:spPr>
      </p:pic>
      <p:sp>
        <p:nvSpPr>
          <p:cNvPr id="6" name="Rectangle 173"/>
          <p:cNvSpPr>
            <a:spLocks noChangeArrowheads="1"/>
          </p:cNvSpPr>
          <p:nvPr/>
        </p:nvSpPr>
        <p:spPr bwMode="auto">
          <a:xfrm>
            <a:off x="-56832" y="6895258"/>
            <a:ext cx="691356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IN" sz="3000" b="1" dirty="0">
                <a:solidFill>
                  <a:schemeClr val="accent4">
                    <a:lumMod val="65000"/>
                    <a:lumOff val="35000"/>
                  </a:schemeClr>
                </a:solidFill>
                <a:cs typeface="Arial" charset="0"/>
              </a:rPr>
              <a:t>Technology of Trust</a:t>
            </a:r>
            <a:endParaRPr lang="es-ES" sz="3000" b="1" dirty="0">
              <a:solidFill>
                <a:schemeClr val="accent4">
                  <a:lumMod val="65000"/>
                  <a:lumOff val="35000"/>
                </a:schemeClr>
              </a:solidFill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727455" y="6292066"/>
            <a:ext cx="22864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ln w="9525" cap="rnd" cmpd="sng" algn="ctr">
                  <a:solidFill>
                    <a:srgbClr val="ED7D31"/>
                  </a:solidFill>
                  <a:prstDash val="solid"/>
                  <a:bevel/>
                </a:ln>
                <a:solidFill>
                  <a:schemeClr val="bg1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Brush Script MT" panose="030608020404060703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Sriram</a:t>
            </a:r>
            <a:endParaRPr lang="en-IN" sz="6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0" y="7474060"/>
            <a:ext cx="2667000" cy="266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5611" y="7856161"/>
            <a:ext cx="1116204" cy="17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9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</a:rPr>
              <a:t>Variable Types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2"/>
          <p:cNvSpPr txBox="1"/>
          <p:nvPr/>
        </p:nvSpPr>
        <p:spPr>
          <a:xfrm>
            <a:off x="2518409" y="1973971"/>
            <a:ext cx="3289935" cy="1943480"/>
          </a:xfrm>
          <a:prstGeom prst="rect">
            <a:avLst/>
          </a:prstGeom>
        </p:spPr>
        <p:txBody>
          <a:bodyPr vert="horz" wrap="square" lIns="0" tIns="78104" rIns="0" bIns="0" rtlCol="0">
            <a:spAutoFit/>
          </a:bodyPr>
          <a:lstStyle/>
          <a:p>
            <a:pPr marL="19050">
              <a:spcBef>
                <a:spcPts val="614"/>
              </a:spcBef>
            </a:pPr>
            <a:r>
              <a:rPr sz="1950" b="1" spc="-15" dirty="0">
                <a:solidFill>
                  <a:srgbClr val="0070C0"/>
                </a:solidFill>
                <a:latin typeface="Arial"/>
                <a:cs typeface="Arial"/>
              </a:rPr>
              <a:t>Address</a:t>
            </a:r>
            <a:endParaRPr sz="195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19050" marR="7620">
              <a:spcBef>
                <a:spcPts val="472"/>
              </a:spcBef>
            </a:pP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Holds a 20 </a:t>
            </a:r>
            <a:r>
              <a:rPr sz="1950" spc="-15" dirty="0">
                <a:solidFill>
                  <a:srgbClr val="404040"/>
                </a:solidFill>
                <a:latin typeface="Arial"/>
                <a:cs typeface="Arial"/>
              </a:rPr>
              <a:t>byte value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(size of  an Ethereum</a:t>
            </a:r>
            <a:r>
              <a:rPr sz="1950" spc="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address).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9050" marR="527685" algn="just"/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Address types also </a:t>
            </a:r>
            <a:r>
              <a:rPr sz="1950" spc="-15" dirty="0">
                <a:solidFill>
                  <a:srgbClr val="404040"/>
                </a:solidFill>
                <a:latin typeface="Arial"/>
                <a:cs typeface="Arial"/>
              </a:rPr>
              <a:t>have 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members and serve as a  base for all</a:t>
            </a:r>
            <a:r>
              <a:rPr sz="1950" spc="23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contracts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3"/>
          <p:cNvSpPr txBox="1"/>
          <p:nvPr/>
        </p:nvSpPr>
        <p:spPr>
          <a:xfrm>
            <a:off x="2404108" y="6673976"/>
            <a:ext cx="5063491" cy="2503570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 marR="7620">
              <a:spcBef>
                <a:spcPts val="143"/>
              </a:spcBef>
            </a:pPr>
            <a:r>
              <a:rPr sz="1950" b="1" spc="-8" dirty="0">
                <a:solidFill>
                  <a:srgbClr val="0070C0"/>
                </a:solidFill>
                <a:latin typeface="Arial"/>
                <a:cs typeface="Arial"/>
              </a:rPr>
              <a:t>Comparison operators </a:t>
            </a:r>
            <a:r>
              <a:rPr sz="1950" spc="-8" dirty="0">
                <a:solidFill>
                  <a:srgbClr val="0070C0"/>
                </a:solidFill>
                <a:latin typeface="Arial"/>
                <a:cs typeface="Arial"/>
              </a:rPr>
              <a:t>(evaluates  to</a:t>
            </a:r>
            <a:r>
              <a:rPr sz="195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950" spc="-8" dirty="0">
                <a:solidFill>
                  <a:srgbClr val="0070C0"/>
                </a:solidFill>
                <a:latin typeface="Arial"/>
                <a:cs typeface="Arial"/>
              </a:rPr>
              <a:t>bool)</a:t>
            </a:r>
            <a:endParaRPr sz="195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704850">
              <a:spcBef>
                <a:spcPts val="465"/>
              </a:spcBef>
            </a:pPr>
            <a:r>
              <a:rPr sz="1950" b="1" spc="-8" dirty="0">
                <a:solidFill>
                  <a:srgbClr val="404040"/>
                </a:solidFill>
                <a:latin typeface="Arial"/>
                <a:cs typeface="Arial"/>
              </a:rPr>
              <a:t>&lt;=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– less than or</a:t>
            </a:r>
            <a:r>
              <a:rPr sz="1950" spc="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equal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704850">
              <a:spcBef>
                <a:spcPts val="472"/>
              </a:spcBef>
            </a:pPr>
            <a:r>
              <a:rPr sz="1950" b="1" spc="-8" dirty="0">
                <a:solidFill>
                  <a:srgbClr val="404040"/>
                </a:solidFill>
                <a:latin typeface="Arial"/>
                <a:cs typeface="Arial"/>
              </a:rPr>
              <a:t>&lt;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– less</a:t>
            </a:r>
            <a:r>
              <a:rPr sz="1950" spc="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than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704850">
              <a:spcBef>
                <a:spcPts val="465"/>
              </a:spcBef>
            </a:pPr>
            <a:r>
              <a:rPr sz="1950" b="1" spc="-8" dirty="0">
                <a:solidFill>
                  <a:srgbClr val="404040"/>
                </a:solidFill>
                <a:latin typeface="Arial"/>
                <a:cs typeface="Arial"/>
              </a:rPr>
              <a:t>==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– equal</a:t>
            </a:r>
            <a:r>
              <a:rPr sz="1950" spc="53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704850">
              <a:spcBef>
                <a:spcPts val="472"/>
              </a:spcBef>
            </a:pPr>
            <a:r>
              <a:rPr sz="1950" b="1" spc="-23" dirty="0">
                <a:solidFill>
                  <a:srgbClr val="404040"/>
                </a:solidFill>
                <a:latin typeface="Arial"/>
                <a:cs typeface="Arial"/>
              </a:rPr>
              <a:t>!=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– not equal</a:t>
            </a:r>
            <a:r>
              <a:rPr sz="1950" spc="10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704850">
              <a:spcBef>
                <a:spcPts val="465"/>
              </a:spcBef>
            </a:pPr>
            <a:r>
              <a:rPr sz="1950" b="1" spc="-8" dirty="0">
                <a:solidFill>
                  <a:srgbClr val="404040"/>
                </a:solidFill>
                <a:latin typeface="Arial"/>
                <a:cs typeface="Arial"/>
              </a:rPr>
              <a:t>&gt;=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– greater than or</a:t>
            </a:r>
            <a:r>
              <a:rPr sz="1950" spc="98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equal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704850">
              <a:spcBef>
                <a:spcPts val="472"/>
              </a:spcBef>
            </a:pPr>
            <a:r>
              <a:rPr sz="1950" b="1" spc="-8" dirty="0">
                <a:solidFill>
                  <a:srgbClr val="404040"/>
                </a:solidFill>
                <a:latin typeface="Arial"/>
                <a:cs typeface="Arial"/>
              </a:rPr>
              <a:t>&gt;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– greater</a:t>
            </a:r>
            <a:r>
              <a:rPr sz="1950" spc="53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than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4"/>
          <p:cNvSpPr txBox="1"/>
          <p:nvPr/>
        </p:nvSpPr>
        <p:spPr>
          <a:xfrm>
            <a:off x="8772843" y="6625437"/>
            <a:ext cx="3284220" cy="2864245"/>
          </a:xfrm>
          <a:prstGeom prst="rect">
            <a:avLst/>
          </a:prstGeom>
        </p:spPr>
        <p:txBody>
          <a:bodyPr vert="horz" wrap="square" lIns="0" tIns="78104" rIns="0" bIns="0" rtlCol="0">
            <a:spAutoFit/>
          </a:bodyPr>
          <a:lstStyle/>
          <a:p>
            <a:pPr marL="19050">
              <a:spcBef>
                <a:spcPts val="614"/>
              </a:spcBef>
            </a:pPr>
            <a:r>
              <a:rPr sz="1950" b="1" spc="-8" dirty="0">
                <a:solidFill>
                  <a:srgbClr val="0070C0"/>
                </a:solidFill>
                <a:latin typeface="Arial"/>
                <a:cs typeface="Arial"/>
              </a:rPr>
              <a:t>Bit</a:t>
            </a:r>
            <a:r>
              <a:rPr sz="1950" b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950" b="1" spc="-8" dirty="0">
                <a:solidFill>
                  <a:srgbClr val="0070C0"/>
                </a:solidFill>
                <a:latin typeface="Arial"/>
                <a:cs typeface="Arial"/>
              </a:rPr>
              <a:t>operators</a:t>
            </a:r>
            <a:endParaRPr sz="195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704850">
              <a:spcBef>
                <a:spcPts val="472"/>
              </a:spcBef>
            </a:pPr>
            <a:r>
              <a:rPr sz="1950" b="1" spc="-8" dirty="0">
                <a:solidFill>
                  <a:srgbClr val="404040"/>
                </a:solidFill>
                <a:latin typeface="Arial"/>
                <a:cs typeface="Arial"/>
              </a:rPr>
              <a:t>&amp;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– bitwise</a:t>
            </a:r>
            <a:r>
              <a:rPr sz="1950" spc="-83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704850">
              <a:spcBef>
                <a:spcPts val="465"/>
              </a:spcBef>
            </a:pPr>
            <a:r>
              <a:rPr sz="1950" b="1" spc="-8" dirty="0">
                <a:solidFill>
                  <a:srgbClr val="404040"/>
                </a:solidFill>
                <a:latin typeface="Arial"/>
                <a:cs typeface="Arial"/>
              </a:rPr>
              <a:t>|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– bitwise inclusive</a:t>
            </a:r>
            <a:r>
              <a:rPr sz="1950" spc="8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OR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704850">
              <a:spcBef>
                <a:spcPts val="465"/>
              </a:spcBef>
            </a:pPr>
            <a:r>
              <a:rPr sz="1950" b="1" spc="-8" dirty="0">
                <a:solidFill>
                  <a:srgbClr val="404040"/>
                </a:solidFill>
                <a:latin typeface="Arial"/>
                <a:cs typeface="Arial"/>
              </a:rPr>
              <a:t>^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– bitwise</a:t>
            </a:r>
            <a:r>
              <a:rPr sz="1950" spc="38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XOR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704850">
              <a:spcBef>
                <a:spcPts val="8"/>
              </a:spcBef>
            </a:pPr>
            <a:r>
              <a:rPr sz="1950" spc="-15" dirty="0">
                <a:solidFill>
                  <a:srgbClr val="404040"/>
                </a:solidFill>
                <a:latin typeface="Arial"/>
                <a:cs typeface="Arial"/>
              </a:rPr>
              <a:t>(exclusive</a:t>
            </a:r>
            <a:r>
              <a:rPr sz="1950" spc="53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OR)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704850">
              <a:spcBef>
                <a:spcPts val="465"/>
              </a:spcBef>
            </a:pPr>
            <a:r>
              <a:rPr sz="1950" b="1" spc="-8" dirty="0">
                <a:solidFill>
                  <a:srgbClr val="404040"/>
                </a:solidFill>
                <a:latin typeface="Arial"/>
                <a:cs typeface="Arial"/>
              </a:rPr>
              <a:t>~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– bitwise</a:t>
            </a:r>
            <a:r>
              <a:rPr sz="1950" spc="38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NOT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704850">
              <a:spcBef>
                <a:spcPts val="472"/>
              </a:spcBef>
            </a:pPr>
            <a:r>
              <a:rPr sz="1950" b="1" spc="-8" dirty="0">
                <a:solidFill>
                  <a:srgbClr val="404040"/>
                </a:solidFill>
                <a:latin typeface="Arial"/>
                <a:cs typeface="Arial"/>
              </a:rPr>
              <a:t>&lt;&lt;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– left</a:t>
            </a:r>
            <a:r>
              <a:rPr sz="1950" spc="38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shift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704850">
              <a:spcBef>
                <a:spcPts val="465"/>
              </a:spcBef>
            </a:pPr>
            <a:r>
              <a:rPr sz="1950" b="1" spc="-8" dirty="0">
                <a:solidFill>
                  <a:srgbClr val="404040"/>
                </a:solidFill>
                <a:latin typeface="Arial"/>
                <a:cs typeface="Arial"/>
              </a:rPr>
              <a:t>&gt;&gt;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– right</a:t>
            </a:r>
            <a:r>
              <a:rPr sz="1950" spc="53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shift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12765152" y="6613626"/>
            <a:ext cx="4597718" cy="1343315"/>
          </a:xfrm>
          <a:prstGeom prst="rect">
            <a:avLst/>
          </a:prstGeom>
        </p:spPr>
        <p:txBody>
          <a:bodyPr vert="horz" wrap="square" lIns="0" tIns="78104" rIns="0" bIns="0" rtlCol="0">
            <a:spAutoFit/>
          </a:bodyPr>
          <a:lstStyle/>
          <a:p>
            <a:pPr marL="19050">
              <a:spcBef>
                <a:spcPts val="614"/>
              </a:spcBef>
            </a:pPr>
            <a:r>
              <a:rPr sz="1950" b="1" spc="-8" dirty="0">
                <a:solidFill>
                  <a:srgbClr val="0070C0"/>
                </a:solidFill>
                <a:latin typeface="Arial"/>
                <a:cs typeface="Arial"/>
              </a:rPr>
              <a:t>Index</a:t>
            </a:r>
            <a:r>
              <a:rPr sz="1950" b="1" spc="38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950" b="1" spc="-8" dirty="0">
                <a:solidFill>
                  <a:srgbClr val="0070C0"/>
                </a:solidFill>
                <a:latin typeface="Arial"/>
                <a:cs typeface="Arial"/>
              </a:rPr>
              <a:t>access</a:t>
            </a:r>
            <a:endParaRPr sz="195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19050">
              <a:spcBef>
                <a:spcPts val="472"/>
              </a:spcBef>
            </a:pP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In case </a:t>
            </a:r>
            <a:r>
              <a:rPr sz="1950" b="1" spc="-8" dirty="0">
                <a:solidFill>
                  <a:srgbClr val="404040"/>
                </a:solidFill>
                <a:latin typeface="Arial"/>
                <a:cs typeface="Arial"/>
              </a:rPr>
              <a:t>x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is </a:t>
            </a:r>
            <a:r>
              <a:rPr sz="1950" spc="-15" dirty="0">
                <a:solidFill>
                  <a:srgbClr val="404040"/>
                </a:solidFill>
                <a:latin typeface="Arial"/>
                <a:cs typeface="Arial"/>
              </a:rPr>
              <a:t>type </a:t>
            </a:r>
            <a:r>
              <a:rPr sz="1950" b="1" spc="-15" dirty="0">
                <a:solidFill>
                  <a:srgbClr val="404040"/>
                </a:solidFill>
                <a:latin typeface="Arial"/>
                <a:cs typeface="Arial"/>
              </a:rPr>
              <a:t>bytesI</a:t>
            </a:r>
            <a:r>
              <a:rPr sz="1950" spc="-15" dirty="0">
                <a:solidFill>
                  <a:srgbClr val="404040"/>
                </a:solidFill>
                <a:latin typeface="Arial"/>
                <a:cs typeface="Arial"/>
              </a:rPr>
              <a:t>,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it</a:t>
            </a:r>
            <a:r>
              <a:rPr sz="1950" spc="2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means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9050" marR="7620"/>
            <a:r>
              <a:rPr sz="1950" spc="-15" dirty="0">
                <a:solidFill>
                  <a:srgbClr val="404040"/>
                </a:solidFill>
                <a:latin typeface="Arial"/>
                <a:cs typeface="Arial"/>
              </a:rPr>
              <a:t>that </a:t>
            </a:r>
            <a:r>
              <a:rPr sz="1950" b="1" spc="-8" dirty="0">
                <a:solidFill>
                  <a:srgbClr val="404040"/>
                </a:solidFill>
                <a:latin typeface="Arial"/>
                <a:cs typeface="Arial"/>
              </a:rPr>
              <a:t>x[k]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for </a:t>
            </a:r>
            <a:r>
              <a:rPr sz="1950" b="1" spc="-8" dirty="0">
                <a:solidFill>
                  <a:srgbClr val="404040"/>
                </a:solidFill>
                <a:latin typeface="Arial"/>
                <a:cs typeface="Arial"/>
              </a:rPr>
              <a:t>0 &lt;= k &lt; I </a:t>
            </a:r>
            <a:r>
              <a:rPr sz="1950" spc="-15" dirty="0">
                <a:solidFill>
                  <a:srgbClr val="404040"/>
                </a:solidFill>
                <a:latin typeface="Arial"/>
                <a:cs typeface="Arial"/>
              </a:rPr>
              <a:t>will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return </a:t>
            </a:r>
            <a:r>
              <a:rPr sz="1950" b="1" spc="-15" dirty="0">
                <a:solidFill>
                  <a:srgbClr val="404040"/>
                </a:solidFill>
                <a:latin typeface="Arial"/>
                <a:cs typeface="Arial"/>
              </a:rPr>
              <a:t>k</a:t>
            </a:r>
            <a:r>
              <a:rPr sz="1950" spc="-15" dirty="0">
                <a:solidFill>
                  <a:srgbClr val="404040"/>
                </a:solidFill>
                <a:latin typeface="Arial"/>
                <a:cs typeface="Arial"/>
              </a:rPr>
              <a:t>th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byte,  </a:t>
            </a:r>
            <a:r>
              <a:rPr sz="1950" spc="-15" dirty="0">
                <a:solidFill>
                  <a:srgbClr val="404040"/>
                </a:solidFill>
                <a:latin typeface="Arial"/>
                <a:cs typeface="Arial"/>
              </a:rPr>
              <a:t>which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is</a:t>
            </a:r>
            <a:r>
              <a:rPr sz="1950" spc="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23" dirty="0">
                <a:solidFill>
                  <a:srgbClr val="404040"/>
                </a:solidFill>
                <a:latin typeface="Arial"/>
                <a:cs typeface="Arial"/>
              </a:rPr>
              <a:t>read-only.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7"/>
          <p:cNvSpPr txBox="1"/>
          <p:nvPr/>
        </p:nvSpPr>
        <p:spPr>
          <a:xfrm>
            <a:off x="6176391" y="2001839"/>
            <a:ext cx="2750820" cy="743151"/>
          </a:xfrm>
          <a:prstGeom prst="rect">
            <a:avLst/>
          </a:prstGeom>
        </p:spPr>
        <p:txBody>
          <a:bodyPr vert="horz" wrap="square" lIns="0" tIns="78104" rIns="0" bIns="0" rtlCol="0">
            <a:spAutoFit/>
          </a:bodyPr>
          <a:lstStyle/>
          <a:p>
            <a:pPr marL="19050">
              <a:spcBef>
                <a:spcPts val="614"/>
              </a:spcBef>
            </a:pPr>
            <a:r>
              <a:rPr sz="1950" b="1" spc="-8" dirty="0">
                <a:solidFill>
                  <a:srgbClr val="0070C0"/>
                </a:solidFill>
                <a:latin typeface="Arial"/>
                <a:cs typeface="Arial"/>
              </a:rPr>
              <a:t>Members of</a:t>
            </a:r>
            <a:r>
              <a:rPr sz="1950" b="1" spc="-68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950" b="1" spc="-15" dirty="0">
                <a:solidFill>
                  <a:srgbClr val="0070C0"/>
                </a:solidFill>
                <a:latin typeface="Arial"/>
                <a:cs typeface="Arial"/>
              </a:rPr>
              <a:t>Addresses</a:t>
            </a:r>
            <a:endParaRPr sz="195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19050">
              <a:spcBef>
                <a:spcPts val="472"/>
              </a:spcBef>
            </a:pPr>
            <a:r>
              <a:rPr sz="1950" spc="-15" dirty="0">
                <a:solidFill>
                  <a:srgbClr val="404040"/>
                </a:solidFill>
                <a:latin typeface="Arial"/>
                <a:cs typeface="Arial"/>
              </a:rPr>
              <a:t>Balance and</a:t>
            </a:r>
            <a:r>
              <a:rPr sz="1950" spc="8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15" dirty="0">
                <a:solidFill>
                  <a:srgbClr val="404040"/>
                </a:solidFill>
                <a:latin typeface="Arial"/>
                <a:cs typeface="Arial"/>
              </a:rPr>
              <a:t>Transfer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6202108" y="3061327"/>
            <a:ext cx="5450205" cy="2723118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 marR="167640" algn="just">
              <a:spcBef>
                <a:spcPts val="143"/>
              </a:spcBef>
            </a:pP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It is possible to query the balance of an address  using the property </a:t>
            </a:r>
            <a:r>
              <a:rPr sz="1950" spc="-15" dirty="0">
                <a:solidFill>
                  <a:srgbClr val="404040"/>
                </a:solidFill>
                <a:latin typeface="Arial"/>
                <a:cs typeface="Arial"/>
              </a:rPr>
              <a:t>balance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and to send Ether to  an address using the </a:t>
            </a:r>
            <a:r>
              <a:rPr sz="1950" spc="-15" dirty="0">
                <a:solidFill>
                  <a:srgbClr val="404040"/>
                </a:solidFill>
                <a:latin typeface="Arial"/>
                <a:cs typeface="Arial"/>
              </a:rPr>
              <a:t>transfer</a:t>
            </a:r>
            <a:r>
              <a:rPr sz="1950" spc="1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15" dirty="0">
                <a:solidFill>
                  <a:srgbClr val="404040"/>
                </a:solidFill>
                <a:latin typeface="Arial"/>
                <a:cs typeface="Arial"/>
              </a:rPr>
              <a:t>function: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9050" marR="2489834">
              <a:lnSpc>
                <a:spcPct val="120000"/>
              </a:lnSpc>
            </a:pP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address x = 0x123;  address myAddress =</a:t>
            </a:r>
            <a:r>
              <a:rPr sz="1950" spc="53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this;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86678" marR="7620" indent="-68580">
              <a:lnSpc>
                <a:spcPct val="120000"/>
              </a:lnSpc>
            </a:pP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if (x.balance &lt; 10 &amp;&amp; myAddress.balance &gt;= 10){  x.transfer(10);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9050" algn="just">
              <a:spcBef>
                <a:spcPts val="472"/>
              </a:spcBef>
            </a:pP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}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12051157" y="1891231"/>
            <a:ext cx="5836157" cy="1707518"/>
          </a:xfrm>
          <a:prstGeom prst="rect">
            <a:avLst/>
          </a:prstGeom>
        </p:spPr>
        <p:txBody>
          <a:bodyPr vert="horz" wrap="square" lIns="0" tIns="78104" rIns="0" bIns="0" rtlCol="0">
            <a:spAutoFit/>
          </a:bodyPr>
          <a:lstStyle/>
          <a:p>
            <a:pPr marL="19050">
              <a:spcBef>
                <a:spcPts val="614"/>
              </a:spcBef>
            </a:pPr>
            <a:r>
              <a:rPr sz="1950" b="1" spc="-8" dirty="0">
                <a:solidFill>
                  <a:srgbClr val="0070C0"/>
                </a:solidFill>
                <a:latin typeface="Arial"/>
                <a:cs typeface="Arial"/>
              </a:rPr>
              <a:t>Fixed-Size </a:t>
            </a:r>
            <a:r>
              <a:rPr sz="1950" b="1" spc="-23" dirty="0">
                <a:solidFill>
                  <a:srgbClr val="0070C0"/>
                </a:solidFill>
                <a:latin typeface="Arial"/>
                <a:cs typeface="Arial"/>
              </a:rPr>
              <a:t>byte</a:t>
            </a:r>
            <a:r>
              <a:rPr sz="1950" b="1" spc="13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950" b="1" spc="-15" dirty="0">
                <a:solidFill>
                  <a:srgbClr val="0070C0"/>
                </a:solidFill>
                <a:latin typeface="Arial"/>
                <a:cs typeface="Arial"/>
              </a:rPr>
              <a:t>arrays</a:t>
            </a:r>
            <a:endParaRPr sz="195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19050" marR="7620">
              <a:spcBef>
                <a:spcPts val="472"/>
              </a:spcBef>
            </a:pP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Fixed size </a:t>
            </a:r>
            <a:r>
              <a:rPr sz="1950" spc="-15" dirty="0">
                <a:solidFill>
                  <a:srgbClr val="404040"/>
                </a:solidFill>
                <a:latin typeface="Arial"/>
                <a:cs typeface="Arial"/>
              </a:rPr>
              <a:t>byte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arrays are declared  using the </a:t>
            </a:r>
            <a:r>
              <a:rPr sz="1950" spc="-15" dirty="0">
                <a:solidFill>
                  <a:srgbClr val="404040"/>
                </a:solidFill>
                <a:latin typeface="Arial"/>
                <a:cs typeface="Arial"/>
              </a:rPr>
              <a:t>keyword byteX,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the X  being any number from 1 to</a:t>
            </a:r>
            <a:r>
              <a:rPr sz="1950" spc="113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32.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9050">
              <a:spcBef>
                <a:spcPts val="465"/>
              </a:spcBef>
            </a:pPr>
            <a:r>
              <a:rPr sz="1950" dirty="0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sz="1950" spc="-15" dirty="0">
                <a:solidFill>
                  <a:srgbClr val="404040"/>
                </a:solidFill>
                <a:latin typeface="Arial"/>
                <a:cs typeface="Arial"/>
              </a:rPr>
              <a:t>keyword byte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is an alias</a:t>
            </a:r>
            <a:r>
              <a:rPr sz="1950" spc="1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8" dirty="0" smtClean="0">
                <a:solidFill>
                  <a:srgbClr val="404040"/>
                </a:solidFill>
                <a:latin typeface="Arial"/>
                <a:cs typeface="Arial"/>
              </a:rPr>
              <a:t>for</a:t>
            </a:r>
            <a:r>
              <a:rPr lang="en-IN" sz="1950" spc="-8" dirty="0" smtClean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15" dirty="0" smtClean="0">
                <a:solidFill>
                  <a:srgbClr val="404040"/>
                </a:solidFill>
                <a:latin typeface="Arial"/>
                <a:cs typeface="Arial"/>
              </a:rPr>
              <a:t>byte1</a:t>
            </a:r>
            <a:r>
              <a:rPr sz="1950" spc="-15" dirty="0">
                <a:solidFill>
                  <a:srgbClr val="404040"/>
                </a:solidFill>
                <a:latin typeface="Arial"/>
                <a:cs typeface="Arial"/>
              </a:rPr>
              <a:t>.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10"/>
          <p:cNvSpPr txBox="1"/>
          <p:nvPr/>
        </p:nvSpPr>
        <p:spPr>
          <a:xfrm>
            <a:off x="2518409" y="4103407"/>
            <a:ext cx="2777490" cy="1938350"/>
          </a:xfrm>
          <a:prstGeom prst="rect">
            <a:avLst/>
          </a:prstGeom>
        </p:spPr>
        <p:txBody>
          <a:bodyPr vert="horz" wrap="square" lIns="0" tIns="78104" rIns="0" bIns="0" rtlCol="0">
            <a:spAutoFit/>
          </a:bodyPr>
          <a:lstStyle/>
          <a:p>
            <a:pPr marL="19050">
              <a:spcBef>
                <a:spcPts val="614"/>
              </a:spcBef>
            </a:pPr>
            <a:r>
              <a:rPr sz="1950" b="1" spc="-15" dirty="0">
                <a:solidFill>
                  <a:srgbClr val="0070C0"/>
                </a:solidFill>
                <a:latin typeface="Arial"/>
                <a:cs typeface="Arial"/>
              </a:rPr>
              <a:t>Operators</a:t>
            </a:r>
            <a:endParaRPr sz="1950" b="1" dirty="0">
              <a:solidFill>
                <a:srgbClr val="0070C0"/>
              </a:solidFill>
              <a:latin typeface="Arial"/>
              <a:cs typeface="Arial"/>
            </a:endParaRPr>
          </a:p>
          <a:p>
            <a:pPr marL="277178" indent="-258128">
              <a:spcBef>
                <a:spcPts val="472"/>
              </a:spcBef>
              <a:buFontTx/>
              <a:buChar char="•"/>
              <a:tabLst>
                <a:tab pos="278130" algn="l"/>
              </a:tabLst>
            </a:pPr>
            <a:r>
              <a:rPr sz="1950" spc="-15" dirty="0">
                <a:solidFill>
                  <a:srgbClr val="404040"/>
                </a:solidFill>
                <a:latin typeface="Arial"/>
                <a:cs typeface="Arial"/>
              </a:rPr>
              <a:t>&lt;=,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&lt;, </a:t>
            </a:r>
            <a:r>
              <a:rPr sz="1950" spc="-15" dirty="0">
                <a:solidFill>
                  <a:srgbClr val="404040"/>
                </a:solidFill>
                <a:latin typeface="Arial"/>
                <a:cs typeface="Arial"/>
              </a:rPr>
              <a:t>==, !=,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&gt;= </a:t>
            </a:r>
            <a:r>
              <a:rPr sz="1950" spc="-15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sz="1950" spc="1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&gt;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99060">
              <a:spcBef>
                <a:spcPts val="1275"/>
              </a:spcBef>
            </a:pPr>
            <a:r>
              <a:rPr sz="1950" b="1" spc="-15" dirty="0">
                <a:solidFill>
                  <a:srgbClr val="404040"/>
                </a:solidFill>
                <a:latin typeface="Arial"/>
                <a:cs typeface="Arial"/>
              </a:rPr>
              <a:t>Address </a:t>
            </a:r>
            <a:r>
              <a:rPr sz="1950" b="1" spc="-8" dirty="0">
                <a:solidFill>
                  <a:srgbClr val="404040"/>
                </a:solidFill>
                <a:latin typeface="Arial"/>
                <a:cs typeface="Arial"/>
              </a:rPr>
              <a:t>can be</a:t>
            </a:r>
            <a:r>
              <a:rPr sz="1950" b="1" spc="127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b="1" spc="-8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441960" lvl="1" indent="-342900">
              <a:spcBef>
                <a:spcPts val="465"/>
              </a:spcBef>
              <a:buFontTx/>
              <a:buAutoNum type="arabicPeriod"/>
              <a:tabLst>
                <a:tab pos="442913" algn="l"/>
              </a:tabLst>
            </a:pP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Contract</a:t>
            </a:r>
            <a:r>
              <a:rPr sz="1950" spc="23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address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441960" lvl="1" indent="-342900">
              <a:spcBef>
                <a:spcPts val="472"/>
              </a:spcBef>
              <a:buFontTx/>
              <a:buAutoNum type="arabicPeriod"/>
              <a:tabLst>
                <a:tab pos="442913" algn="l"/>
              </a:tabLst>
            </a:pP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Wallet</a:t>
            </a:r>
            <a:r>
              <a:rPr sz="1950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950" spc="-8" dirty="0">
                <a:solidFill>
                  <a:srgbClr val="404040"/>
                </a:solidFill>
                <a:latin typeface="Arial"/>
                <a:cs typeface="Arial"/>
              </a:rPr>
              <a:t>address</a:t>
            </a:r>
            <a:endParaRPr sz="195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30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</a:rPr>
              <a:t>Variable Types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937666" y="1898650"/>
            <a:ext cx="16417644" cy="49981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>
              <a:lnSpc>
                <a:spcPct val="150000"/>
              </a:lnSpc>
            </a:pPr>
            <a:r>
              <a:rPr lang="en-IN" sz="200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Fixed </a:t>
            </a:r>
            <a:r>
              <a:rPr lang="en-IN"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Size Byte</a:t>
            </a:r>
            <a:r>
              <a:rPr lang="en-IN" sz="2000" spc="23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15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Array</a:t>
            </a:r>
            <a:endParaRPr lang="en-IN"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>
              <a:lnSpc>
                <a:spcPct val="150000"/>
              </a:lnSpc>
              <a:tabLst>
                <a:tab pos="5711190" algn="l"/>
              </a:tabLst>
            </a:pPr>
            <a:r>
              <a:rPr lang="en-IN"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bytes1, bytes2, </a:t>
            </a:r>
            <a:r>
              <a:rPr lang="en-IN" sz="2000" spc="-15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bytes3,</a:t>
            </a:r>
            <a:r>
              <a:rPr lang="en-IN" sz="2000" spc="24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…,</a:t>
            </a:r>
            <a:r>
              <a:rPr lang="en-IN" sz="2000" spc="3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bytes32.	</a:t>
            </a:r>
            <a:r>
              <a:rPr lang="en-IN" sz="2000" spc="-15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byte </a:t>
            </a:r>
            <a:r>
              <a:rPr lang="en-IN"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is an alias </a:t>
            </a:r>
            <a:r>
              <a:rPr lang="en-IN"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for</a:t>
            </a:r>
            <a:r>
              <a:rPr lang="en-IN" sz="2000" spc="3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bytes1.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 marR="7620">
              <a:lnSpc>
                <a:spcPct val="150000"/>
              </a:lnSpc>
            </a:pPr>
            <a:r>
              <a:rPr lang="en-IN" sz="2000" spc="-8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Index </a:t>
            </a:r>
            <a:r>
              <a:rPr lang="en-IN"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access: </a:t>
            </a:r>
            <a:r>
              <a:rPr lang="en-IN"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If x is of </a:t>
            </a:r>
            <a:r>
              <a:rPr lang="en-IN" sz="2000" spc="-15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type bytes </a:t>
            </a:r>
            <a:r>
              <a:rPr lang="en-IN"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and I is </a:t>
            </a:r>
            <a:r>
              <a:rPr lang="en-IN"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the </a:t>
            </a:r>
            <a:r>
              <a:rPr lang="en-IN"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length, </a:t>
            </a:r>
            <a:r>
              <a:rPr lang="en-IN"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then x[k] for </a:t>
            </a:r>
            <a:r>
              <a:rPr lang="en-IN"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0 &lt;= k &lt; I returns the k </a:t>
            </a:r>
            <a:r>
              <a:rPr lang="en-IN" sz="2000" spc="-15" dirty="0" err="1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th</a:t>
            </a:r>
            <a:r>
              <a:rPr lang="en-IN" sz="2000" spc="-15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 byte</a:t>
            </a:r>
            <a:r>
              <a:rPr lang="en-IN" sz="2000" spc="3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(read-only).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>
              <a:lnSpc>
                <a:spcPct val="150000"/>
              </a:lnSpc>
            </a:pPr>
            <a:endParaRPr lang="en-IN" sz="32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19050">
              <a:lnSpc>
                <a:spcPct val="150000"/>
              </a:lnSpc>
            </a:pPr>
            <a:r>
              <a:rPr lang="en-IN"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Members</a:t>
            </a:r>
          </a:p>
          <a:p>
            <a:pPr marL="19050">
              <a:lnSpc>
                <a:spcPct val="150000"/>
              </a:lnSpc>
            </a:pPr>
            <a:r>
              <a:rPr lang="en-IN" sz="2000" b="1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.length </a:t>
            </a:r>
            <a:r>
              <a:rPr lang="en-IN"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yields the fixed </a:t>
            </a:r>
            <a:r>
              <a:rPr lang="en-IN"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length of </a:t>
            </a:r>
            <a:r>
              <a:rPr lang="en-IN"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the </a:t>
            </a:r>
            <a:r>
              <a:rPr lang="en-IN" sz="2000" spc="-15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byte </a:t>
            </a:r>
            <a:r>
              <a:rPr lang="en-IN"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array</a:t>
            </a:r>
            <a:r>
              <a:rPr lang="en-IN" sz="2000" spc="143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(read-only).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>
              <a:lnSpc>
                <a:spcPct val="150000"/>
              </a:lnSpc>
            </a:pPr>
            <a:endParaRPr lang="en-IN" sz="24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68580">
              <a:lnSpc>
                <a:spcPct val="150000"/>
              </a:lnSpc>
            </a:pPr>
            <a:r>
              <a:rPr lang="en-IN"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Dynamic </a:t>
            </a:r>
            <a:r>
              <a:rPr lang="en-IN"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Size </a:t>
            </a:r>
            <a:r>
              <a:rPr lang="en-IN"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Byte</a:t>
            </a:r>
            <a:r>
              <a:rPr lang="en-IN" sz="2000" spc="-75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15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Array</a:t>
            </a:r>
            <a:endParaRPr lang="en-IN"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68580">
              <a:lnSpc>
                <a:spcPct val="150000"/>
              </a:lnSpc>
            </a:pPr>
            <a:r>
              <a:rPr lang="en-IN"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bytes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- declares an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array </a:t>
            </a:r>
            <a:r>
              <a:rPr lang="en-IN"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with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dynamic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size, not a value</a:t>
            </a:r>
            <a:r>
              <a:rPr lang="en-IN" sz="2000" spc="13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type.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68580">
              <a:lnSpc>
                <a:spcPct val="150000"/>
              </a:lnSpc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string - declares </a:t>
            </a:r>
            <a:r>
              <a:rPr lang="en-IN" sz="2000" spc="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UTF-8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encoded string </a:t>
            </a:r>
            <a:r>
              <a:rPr lang="en-IN"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with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dynamic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size, not a value </a:t>
            </a:r>
            <a:r>
              <a:rPr lang="en-IN"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type</a:t>
            </a:r>
            <a:r>
              <a:rPr lang="en-IN" sz="2000" spc="4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2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either</a:t>
            </a:r>
            <a:r>
              <a:rPr lang="en-IN" sz="2000" spc="-23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.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418" y="7058660"/>
            <a:ext cx="12674683" cy="21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4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</a:rPr>
              <a:t>Variable Types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937666" y="1898650"/>
            <a:ext cx="16417644" cy="11150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1950" indent="-342900">
              <a:spcBef>
                <a:spcPts val="758"/>
              </a:spcBef>
              <a:buFont typeface="Wingdings" panose="05000000000000000000" pitchFamily="2" charset="2"/>
              <a:buChar char="§"/>
            </a:pPr>
            <a:r>
              <a:rPr lang="en-IN"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Enum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is declared </a:t>
            </a:r>
            <a:r>
              <a:rPr lang="en-IN"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with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 keyword</a:t>
            </a:r>
            <a:r>
              <a:rPr lang="en-IN" sz="2000" spc="5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i="1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enum</a:t>
            </a:r>
          </a:p>
          <a:p>
            <a:pPr marL="361950" indent="-342900">
              <a:spcBef>
                <a:spcPts val="758"/>
              </a:spcBef>
              <a:buFont typeface="Wingdings" panose="05000000000000000000" pitchFamily="2" charset="2"/>
              <a:buChar char="§"/>
            </a:pP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361950" indent="-342900">
              <a:spcBef>
                <a:spcPts val="614"/>
              </a:spcBef>
              <a:buFont typeface="Wingdings" panose="05000000000000000000" pitchFamily="2" charset="2"/>
              <a:buChar char="§"/>
            </a:pPr>
            <a:r>
              <a:rPr lang="en-IN" sz="2000" spc="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To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create a user-defined </a:t>
            </a:r>
            <a:r>
              <a:rPr lang="en-IN"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type </a:t>
            </a:r>
            <a:r>
              <a:rPr lang="en-IN"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in</a:t>
            </a:r>
            <a:r>
              <a:rPr lang="en-IN" sz="2000" spc="15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Solidity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</p:txBody>
      </p:sp>
      <p:sp>
        <p:nvSpPr>
          <p:cNvPr id="12" name="object 4"/>
          <p:cNvSpPr/>
          <p:nvPr/>
        </p:nvSpPr>
        <p:spPr>
          <a:xfrm>
            <a:off x="6482081" y="1898650"/>
            <a:ext cx="10758488" cy="7645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72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</a:rPr>
              <a:t>Variable Types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937666" y="1898650"/>
            <a:ext cx="16417644" cy="54059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>
              <a:lnSpc>
                <a:spcPct val="200000"/>
              </a:lnSpc>
            </a:pPr>
            <a:r>
              <a:rPr lang="en-IN" sz="200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Struct</a:t>
            </a:r>
            <a:endParaRPr lang="en-IN"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>
              <a:lnSpc>
                <a:spcPct val="200000"/>
              </a:lnSpc>
            </a:pPr>
            <a:r>
              <a:rPr lang="en-IN"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Structs </a:t>
            </a:r>
            <a:r>
              <a:rPr lang="en-IN"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are custom defined </a:t>
            </a:r>
            <a:r>
              <a:rPr lang="en-IN" sz="2000" spc="-15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types </a:t>
            </a:r>
            <a:r>
              <a:rPr lang="en-IN"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that </a:t>
            </a:r>
            <a:r>
              <a:rPr lang="en-IN"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can group several</a:t>
            </a:r>
            <a:r>
              <a:rPr lang="en-IN" sz="2000" spc="171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variables</a:t>
            </a:r>
          </a:p>
          <a:p>
            <a:pPr marL="471488" marR="6992303" indent="-453390">
              <a:lnSpc>
                <a:spcPct val="200000"/>
              </a:lnSpc>
            </a:pPr>
            <a:r>
              <a:rPr lang="en-IN" sz="2000" b="1" dirty="0" smtClean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struct </a:t>
            </a:r>
            <a:r>
              <a:rPr lang="en-IN"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Funder {  address</a:t>
            </a:r>
            <a:r>
              <a:rPr lang="en-IN" sz="2000" spc="-12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addr;  uint</a:t>
            </a:r>
            <a:r>
              <a:rPr lang="en-IN" sz="2000" spc="-45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amount;</a:t>
            </a:r>
          </a:p>
          <a:p>
            <a:pPr marL="19050">
              <a:lnSpc>
                <a:spcPct val="200000"/>
              </a:lnSpc>
            </a:pPr>
            <a:r>
              <a:rPr lang="en-IN"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}</a:t>
            </a:r>
          </a:p>
          <a:p>
            <a:pPr>
              <a:lnSpc>
                <a:spcPct val="200000"/>
              </a:lnSpc>
            </a:pPr>
            <a:endParaRPr lang="en-IN" sz="24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19050">
              <a:lnSpc>
                <a:spcPct val="200000"/>
              </a:lnSpc>
            </a:pPr>
            <a:r>
              <a:rPr lang="en-IN" sz="2000" b="1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mapping </a:t>
            </a:r>
            <a:r>
              <a:rPr lang="en-IN"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(uint =&gt; Funder)</a:t>
            </a:r>
            <a:r>
              <a:rPr lang="en-IN" sz="2000" spc="-6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funders;</a:t>
            </a:r>
          </a:p>
          <a:p>
            <a:pPr marL="19050">
              <a:lnSpc>
                <a:spcPct val="200000"/>
              </a:lnSpc>
            </a:pPr>
            <a:r>
              <a:rPr lang="en-IN" sz="2000" dirty="0" smtClean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funders </a:t>
            </a:r>
            <a:r>
              <a:rPr lang="en-IN"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[idx] </a:t>
            </a:r>
            <a:r>
              <a:rPr lang="en-IN"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= Funder(</a:t>
            </a:r>
            <a:r>
              <a:rPr lang="en-IN" sz="2000" i="1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msg.sender, msg.value) ;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lang="en-IN" sz="2000" spc="-5" dirty="0" smtClean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lang="en-IN" sz="2000" spc="-5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308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</a:rPr>
              <a:t>Variable </a:t>
            </a:r>
            <a:r>
              <a:rPr lang="en-IN" dirty="0" smtClean="0">
                <a:solidFill>
                  <a:schemeClr val="tx2"/>
                </a:solidFill>
              </a:rPr>
              <a:t>Types - Summary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2"/>
          <p:cNvSpPr txBox="1"/>
          <p:nvPr/>
        </p:nvSpPr>
        <p:spPr>
          <a:xfrm>
            <a:off x="12865734" y="6416354"/>
            <a:ext cx="1251586" cy="32701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Int</a:t>
            </a:r>
            <a:r>
              <a:rPr sz="2000" spc="-9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n=1;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4" name="object 3"/>
          <p:cNvSpPr txBox="1"/>
          <p:nvPr/>
        </p:nvSpPr>
        <p:spPr>
          <a:xfrm>
            <a:off x="12865734" y="7398982"/>
            <a:ext cx="3461386" cy="7579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 marR="7620">
              <a:lnSpc>
                <a:spcPct val="120000"/>
              </a:lnSpc>
              <a:spcBef>
                <a:spcPts val="150"/>
              </a:spcBef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int constant a = 8;  int256 constant b =</a:t>
            </a:r>
            <a:r>
              <a:rPr sz="2000" spc="-9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8;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6" name="object 5"/>
          <p:cNvSpPr/>
          <p:nvPr/>
        </p:nvSpPr>
        <p:spPr>
          <a:xfrm>
            <a:off x="2313432" y="1814322"/>
            <a:ext cx="9546336" cy="32552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7" name="object 6"/>
          <p:cNvSpPr/>
          <p:nvPr/>
        </p:nvSpPr>
        <p:spPr>
          <a:xfrm>
            <a:off x="2286000" y="1977391"/>
            <a:ext cx="9566910" cy="29946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object 7"/>
          <p:cNvSpPr txBox="1"/>
          <p:nvPr/>
        </p:nvSpPr>
        <p:spPr>
          <a:xfrm>
            <a:off x="2400300" y="1905000"/>
            <a:ext cx="9372600" cy="3233578"/>
          </a:xfrm>
          <a:prstGeom prst="rect">
            <a:avLst/>
          </a:prstGeom>
          <a:solidFill>
            <a:srgbClr val="F4F8F9"/>
          </a:solidFill>
          <a:ln w="9525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136208">
              <a:lnSpc>
                <a:spcPct val="150000"/>
              </a:lnSpc>
            </a:pP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First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and the most common value </a:t>
            </a:r>
            <a:r>
              <a:rPr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type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is</a:t>
            </a:r>
            <a:r>
              <a:rPr sz="2000" spc="16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b="1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uint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.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36208" marR="260033">
              <a:lnSpc>
                <a:spcPct val="150000"/>
              </a:lnSpc>
            </a:pP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uint stores the data in 256 bits or 32 </a:t>
            </a:r>
            <a:r>
              <a:rPr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byte.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Due to being unsigned it  can store a very large number </a:t>
            </a:r>
            <a:r>
              <a:rPr sz="2000" spc="-15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2^256-1 </a:t>
            </a:r>
            <a:r>
              <a:rPr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(zero needs one</a:t>
            </a:r>
            <a:r>
              <a:rPr sz="2000" spc="315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space).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>
              <a:lnSpc>
                <a:spcPct val="150000"/>
              </a:lnSpc>
            </a:pP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136208">
              <a:lnSpc>
                <a:spcPct val="150000"/>
              </a:lnSpc>
            </a:pP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Used</a:t>
            </a:r>
            <a:r>
              <a:rPr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for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477203" indent="-340043">
              <a:lnSpc>
                <a:spcPct val="150000"/>
              </a:lnSpc>
              <a:buFontTx/>
              <a:buAutoNum type="arabicPeriod"/>
              <a:tabLst>
                <a:tab pos="478155" algn="l"/>
              </a:tabLst>
            </a:pP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Currency value and amount as there is not float or</a:t>
            </a:r>
            <a:r>
              <a:rPr sz="2000" spc="171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double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477203" indent="-340043">
              <a:lnSpc>
                <a:spcPct val="150000"/>
              </a:lnSpc>
              <a:buFontTx/>
              <a:buAutoNum type="arabicPeriod"/>
              <a:tabLst>
                <a:tab pos="478155" algn="l"/>
              </a:tabLst>
            </a:pP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Storing Unix timestamp as it store a very large</a:t>
            </a:r>
            <a:r>
              <a:rPr sz="2000" spc="11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number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12807314" y="2720392"/>
            <a:ext cx="1442086" cy="327975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uint</a:t>
            </a:r>
            <a:r>
              <a:rPr sz="2000" spc="-9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2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x;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12807314" y="3454806"/>
            <a:ext cx="2584133" cy="789640"/>
          </a:xfrm>
          <a:prstGeom prst="rect">
            <a:avLst/>
          </a:prstGeom>
        </p:spPr>
        <p:txBody>
          <a:bodyPr vert="horz" wrap="square" lIns="0" tIns="96203" rIns="0" bIns="0" rtlCol="0">
            <a:spAutoFit/>
          </a:bodyPr>
          <a:lstStyle/>
          <a:p>
            <a:pPr marL="19050">
              <a:spcBef>
                <a:spcPts val="758"/>
              </a:spcBef>
            </a:pPr>
            <a:r>
              <a:rPr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Initializing</a:t>
            </a:r>
            <a:endParaRPr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>
              <a:spcBef>
                <a:spcPts val="614"/>
              </a:spcBef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uint x =</a:t>
            </a:r>
            <a:r>
              <a:rPr sz="2000" spc="-13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45;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21" name="object 10"/>
          <p:cNvSpPr/>
          <p:nvPr/>
        </p:nvSpPr>
        <p:spPr>
          <a:xfrm>
            <a:off x="2313432" y="5685282"/>
            <a:ext cx="9546336" cy="38313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object 11"/>
          <p:cNvSpPr/>
          <p:nvPr/>
        </p:nvSpPr>
        <p:spPr>
          <a:xfrm>
            <a:off x="1845055" y="5276212"/>
            <a:ext cx="9949814" cy="39346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object 12"/>
          <p:cNvSpPr txBox="1"/>
          <p:nvPr/>
        </p:nvSpPr>
        <p:spPr>
          <a:xfrm>
            <a:off x="2414712" y="5498075"/>
            <a:ext cx="9486900" cy="3811942"/>
          </a:xfrm>
          <a:prstGeom prst="rect">
            <a:avLst/>
          </a:prstGeom>
          <a:solidFill>
            <a:srgbClr val="F4F8F9"/>
          </a:solidFill>
          <a:ln w="9525">
            <a:solidFill>
              <a:srgbClr val="000000"/>
            </a:solidFill>
          </a:ln>
        </p:spPr>
        <p:txBody>
          <a:bodyPr vert="horz" wrap="square" lIns="0" tIns="176213" rIns="0" bIns="0" rtlCol="0">
            <a:spAutoFit/>
          </a:bodyPr>
          <a:lstStyle/>
          <a:p>
            <a:pPr marL="136208">
              <a:lnSpc>
                <a:spcPct val="150000"/>
              </a:lnSpc>
            </a:pPr>
            <a:r>
              <a:rPr sz="2000" b="1" spc="-8" dirty="0">
                <a:latin typeface="Arial Rounded MT Bold" panose="020F0704030504030204" pitchFamily="34" charset="0"/>
                <a:cs typeface="Arial"/>
              </a:rPr>
              <a:t>int </a:t>
            </a:r>
            <a:r>
              <a:rPr sz="2000" spc="-8" dirty="0">
                <a:latin typeface="Arial Rounded MT Bold" panose="020F0704030504030204" pitchFamily="34" charset="0"/>
                <a:cs typeface="Arial"/>
              </a:rPr>
              <a:t>is a signed integer whose size is same like uint </a:t>
            </a:r>
            <a:r>
              <a:rPr sz="2000" spc="-15" dirty="0">
                <a:latin typeface="Arial Rounded MT Bold" panose="020F0704030504030204" pitchFamily="34" charset="0"/>
                <a:cs typeface="Arial"/>
              </a:rPr>
              <a:t>which </a:t>
            </a:r>
            <a:r>
              <a:rPr sz="2000" spc="-8" dirty="0">
                <a:latin typeface="Arial Rounded MT Bold" panose="020F0704030504030204" pitchFamily="34" charset="0"/>
                <a:cs typeface="Arial"/>
              </a:rPr>
              <a:t>is 256</a:t>
            </a:r>
            <a:r>
              <a:rPr sz="2000" spc="18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latin typeface="Arial Rounded MT Bold" panose="020F0704030504030204" pitchFamily="34" charset="0"/>
                <a:cs typeface="Arial"/>
              </a:rPr>
              <a:t>bits</a:t>
            </a:r>
            <a:endParaRPr sz="2000" dirty="0">
              <a:latin typeface="Arial Rounded MT Bold" panose="020F0704030504030204" pitchFamily="34" charset="0"/>
              <a:cs typeface="Arial"/>
            </a:endParaRPr>
          </a:p>
          <a:p>
            <a:pPr marL="136208">
              <a:lnSpc>
                <a:spcPct val="150000"/>
              </a:lnSpc>
            </a:pPr>
            <a:r>
              <a:rPr sz="2000" spc="-15" dirty="0">
                <a:latin typeface="Arial Rounded MT Bold" panose="020F0704030504030204" pitchFamily="34" charset="0"/>
                <a:cs typeface="Arial"/>
              </a:rPr>
              <a:t>2^256 </a:t>
            </a:r>
            <a:r>
              <a:rPr sz="2000" spc="-8" dirty="0">
                <a:latin typeface="Arial Rounded MT Bold" panose="020F0704030504030204" pitchFamily="34" charset="0"/>
                <a:cs typeface="Arial"/>
              </a:rPr>
              <a:t>/ 2 -</a:t>
            </a:r>
            <a:r>
              <a:rPr sz="2000" spc="75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latin typeface="Arial Rounded MT Bold" panose="020F0704030504030204" pitchFamily="34" charset="0"/>
                <a:cs typeface="Arial"/>
              </a:rPr>
              <a:t>1</a:t>
            </a:r>
            <a:endParaRPr sz="2000" dirty="0">
              <a:latin typeface="Arial Rounded MT Bold" panose="020F0704030504030204" pitchFamily="34" charset="0"/>
              <a:cs typeface="Arial"/>
            </a:endParaRPr>
          </a:p>
          <a:p>
            <a:pPr marL="136208">
              <a:lnSpc>
                <a:spcPct val="150000"/>
              </a:lnSpc>
            </a:pPr>
            <a:r>
              <a:rPr sz="2000" spc="-8" dirty="0">
                <a:latin typeface="Arial Rounded MT Bold" panose="020F0704030504030204" pitchFamily="34" charset="0"/>
                <a:cs typeface="Arial"/>
              </a:rPr>
              <a:t>Can create constant</a:t>
            </a:r>
            <a:r>
              <a:rPr sz="2000" spc="15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latin typeface="Arial Rounded MT Bold" panose="020F0704030504030204" pitchFamily="34" charset="0"/>
                <a:cs typeface="Arial"/>
              </a:rPr>
              <a:t>variable</a:t>
            </a:r>
            <a:endParaRPr sz="2000" dirty="0">
              <a:latin typeface="Arial Rounded MT Bold" panose="020F0704030504030204" pitchFamily="34" charset="0"/>
              <a:cs typeface="Arial"/>
            </a:endParaRPr>
          </a:p>
          <a:p>
            <a:pPr marL="136208" marR="227648">
              <a:lnSpc>
                <a:spcPct val="150000"/>
              </a:lnSpc>
            </a:pPr>
            <a:r>
              <a:rPr sz="2000" spc="-8" dirty="0">
                <a:latin typeface="Arial Rounded MT Bold" panose="020F0704030504030204" pitchFamily="34" charset="0"/>
                <a:cs typeface="Arial"/>
              </a:rPr>
              <a:t>For int and uint, size can be explicitly set in steps of 8 up to 256 for  example int8, int16,</a:t>
            </a:r>
            <a:r>
              <a:rPr sz="2000" spc="3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latin typeface="Arial Rounded MT Bold" panose="020F0704030504030204" pitchFamily="34" charset="0"/>
                <a:cs typeface="Arial"/>
              </a:rPr>
              <a:t>int24</a:t>
            </a:r>
            <a:endParaRPr sz="2000" dirty="0">
              <a:latin typeface="Arial Rounded MT Bold" panose="020F0704030504030204" pitchFamily="34" charset="0"/>
              <a:cs typeface="Arial"/>
            </a:endParaRPr>
          </a:p>
          <a:p>
            <a:pPr marL="480060" marR="7544753">
              <a:lnSpc>
                <a:spcPct val="150000"/>
              </a:lnSpc>
            </a:pPr>
            <a:r>
              <a:rPr sz="2000" spc="-8" dirty="0">
                <a:latin typeface="Arial Rounded MT Bold" panose="020F0704030504030204" pitchFamily="34" charset="0"/>
                <a:cs typeface="Arial"/>
              </a:rPr>
              <a:t>uint8 b;  int64 c;  uint248  </a:t>
            </a:r>
            <a:r>
              <a:rPr sz="2000" spc="-8" dirty="0" smtClean="0">
                <a:latin typeface="Arial Rounded MT Bold" panose="020F0704030504030204" pitchFamily="34" charset="0"/>
                <a:cs typeface="Arial"/>
              </a:rPr>
              <a:t>;</a:t>
            </a:r>
            <a:endParaRPr sz="2000" dirty="0">
              <a:latin typeface="Arial Rounded MT Bold" panose="020F07040305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198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</a:rPr>
              <a:t>Variable Types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937666" y="1898650"/>
            <a:ext cx="16417644" cy="71218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50000"/>
              </a:lnSpc>
            </a:pPr>
            <a:r>
              <a:rPr lang="en-IN" sz="2400" spc="-38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Typecasting</a:t>
            </a:r>
          </a:p>
          <a:p>
            <a:pPr marL="137160">
              <a:lnSpc>
                <a:spcPct val="150000"/>
              </a:lnSpc>
            </a:pPr>
            <a:endParaRPr lang="en-IN"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137160">
              <a:lnSpc>
                <a:spcPct val="150000"/>
              </a:lnSpc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int x =</a:t>
            </a:r>
            <a:r>
              <a:rPr lang="en-IN" sz="2000" spc="3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int(b);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137160">
              <a:lnSpc>
                <a:spcPct val="150000"/>
              </a:lnSpc>
            </a:pPr>
            <a:r>
              <a:rPr lang="en-IN" sz="2000" spc="-8" dirty="0" smtClean="0">
                <a:latin typeface="Arial Rounded MT Bold" panose="020F0704030504030204" pitchFamily="34" charset="0"/>
                <a:cs typeface="Arial"/>
              </a:rPr>
              <a:t>b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will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be </a:t>
            </a:r>
            <a:r>
              <a:rPr lang="en-IN" sz="2000" spc="-8" dirty="0" smtClean="0">
                <a:latin typeface="Arial Rounded MT Bold" panose="020F0704030504030204" pitchFamily="34" charset="0"/>
                <a:cs typeface="Arial"/>
              </a:rPr>
              <a:t>type casted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into int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type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and then stored in</a:t>
            </a:r>
            <a:r>
              <a:rPr lang="en-IN" sz="2000" spc="195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 smtClean="0">
                <a:latin typeface="Arial Rounded MT Bold" panose="020F0704030504030204" pitchFamily="34" charset="0"/>
                <a:cs typeface="Arial"/>
              </a:rPr>
              <a:t>x</a:t>
            </a:r>
          </a:p>
          <a:p>
            <a:pPr marL="137160">
              <a:lnSpc>
                <a:spcPct val="150000"/>
              </a:lnSpc>
            </a:pPr>
            <a:endParaRPr lang="en-IN" sz="2000" spc="-8" dirty="0">
              <a:latin typeface="Arial Rounded MT Bold" panose="020F0704030504030204" pitchFamily="34" charset="0"/>
              <a:cs typeface="Arial"/>
            </a:endParaRPr>
          </a:p>
          <a:p>
            <a:pPr marL="137160">
              <a:lnSpc>
                <a:spcPct val="150000"/>
              </a:lnSpc>
            </a:pPr>
            <a:r>
              <a:rPr lang="en-IN" sz="2000" spc="-8" dirty="0" smtClean="0">
                <a:latin typeface="Arial Rounded MT Bold" panose="020F0704030504030204" pitchFamily="34" charset="0"/>
                <a:cs typeface="Arial"/>
              </a:rPr>
              <a:t>bool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b = true; is similar to </a:t>
            </a:r>
            <a:r>
              <a:rPr lang="en-IN" sz="2000" spc="-30" dirty="0">
                <a:latin typeface="Arial Rounded MT Bold" panose="020F0704030504030204" pitchFamily="34" charset="0"/>
                <a:cs typeface="Arial"/>
              </a:rPr>
              <a:t>var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a =</a:t>
            </a:r>
            <a:r>
              <a:rPr lang="en-IN" sz="2000" spc="306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true;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137160" marR="145733">
              <a:lnSpc>
                <a:spcPct val="150000"/>
              </a:lnSpc>
            </a:pP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when you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declare a variable using the var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keyword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then the variable's 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type will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be defined by the first value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which will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be stored in</a:t>
            </a:r>
            <a:r>
              <a:rPr lang="en-IN" sz="2000" spc="203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it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137160">
              <a:lnSpc>
                <a:spcPct val="150000"/>
              </a:lnSpc>
            </a:pPr>
            <a:endParaRPr lang="en-IN" sz="2000" dirty="0" smtClean="0">
              <a:latin typeface="Arial Rounded MT Bold" panose="020F0704030504030204" pitchFamily="34" charset="0"/>
              <a:cs typeface="Arial"/>
            </a:endParaRPr>
          </a:p>
          <a:p>
            <a:pPr marL="137160">
              <a:lnSpc>
                <a:spcPct val="150000"/>
              </a:lnSpc>
            </a:pPr>
            <a:r>
              <a:rPr lang="en-IN" sz="2000" spc="-8" dirty="0" smtClean="0">
                <a:latin typeface="Arial Rounded MT Bold" panose="020F0704030504030204" pitchFamily="34" charset="0"/>
                <a:cs typeface="Arial"/>
              </a:rPr>
              <a:t>Bytes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are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also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available from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1-32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in</a:t>
            </a:r>
            <a:r>
              <a:rPr lang="en-IN" sz="2000" spc="38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size</a:t>
            </a:r>
          </a:p>
          <a:p>
            <a:pPr marL="480060" marR="5553075" indent="-342900">
              <a:lnSpc>
                <a:spcPct val="150000"/>
              </a:lnSpc>
            </a:pP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byte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a; //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byte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is same as 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bytes1 bytes2</a:t>
            </a:r>
            <a:r>
              <a:rPr lang="en-IN" sz="2000" spc="38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b;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480060">
              <a:lnSpc>
                <a:spcPct val="150000"/>
              </a:lnSpc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bytes32</a:t>
            </a:r>
            <a:r>
              <a:rPr lang="en-IN" sz="2000" spc="23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c;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>
              <a:lnSpc>
                <a:spcPct val="150000"/>
              </a:lnSpc>
            </a:pPr>
            <a:endParaRPr lang="en-IN" sz="2400" dirty="0">
              <a:latin typeface="Arial Rounded MT Bold" panose="020F0704030504030204" pitchFamily="34" charset="0"/>
              <a:cs typeface="Times New Roman"/>
            </a:endParaRPr>
          </a:p>
          <a:p>
            <a:pPr marL="137160">
              <a:lnSpc>
                <a:spcPct val="150000"/>
              </a:lnSpc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Dynamically sized bytes can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also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be declared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like</a:t>
            </a:r>
            <a:r>
              <a:rPr lang="en-IN" sz="2000" spc="-3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this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480060">
              <a:lnSpc>
                <a:spcPct val="150000"/>
              </a:lnSpc>
            </a:pP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bytes</a:t>
            </a:r>
            <a:r>
              <a:rPr lang="en-IN" sz="2000" spc="3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m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137160">
              <a:lnSpc>
                <a:spcPct val="150000"/>
              </a:lnSpc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it is actually a special </a:t>
            </a:r>
            <a:r>
              <a:rPr lang="en-IN" sz="2000" spc="-45" dirty="0">
                <a:latin typeface="Arial Rounded MT Bold" panose="020F0704030504030204" pitchFamily="34" charset="0"/>
                <a:cs typeface="Arial"/>
              </a:rPr>
              <a:t>array,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same as byte[] array (but packed</a:t>
            </a:r>
            <a:r>
              <a:rPr lang="en-IN" sz="2000" spc="285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tightly</a:t>
            </a:r>
            <a:r>
              <a:rPr lang="en-IN" sz="2000" spc="-8" dirty="0" smtClean="0">
                <a:latin typeface="Arial Rounded MT Bold" panose="020F0704030504030204" pitchFamily="34" charset="0"/>
                <a:cs typeface="Arial"/>
              </a:rPr>
              <a:t>)</a:t>
            </a:r>
            <a:endParaRPr sz="2000" dirty="0"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937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</a:rPr>
              <a:t>Variable Types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937666" y="1898650"/>
            <a:ext cx="16417644" cy="54110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50000"/>
              </a:lnSpc>
            </a:pPr>
            <a:r>
              <a:rPr lang="en-IN" sz="2000" spc="-23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Arrays</a:t>
            </a:r>
            <a:endParaRPr lang="en-IN"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480060" marR="7193280" indent="-342900">
              <a:lnSpc>
                <a:spcPct val="150000"/>
              </a:lnSpc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Static array whose length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is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5  fixed bytes32[5]</a:t>
            </a:r>
            <a:r>
              <a:rPr lang="en-IN" sz="2000" spc="38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nicknames;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137160">
              <a:lnSpc>
                <a:spcPct val="150000"/>
              </a:lnSpc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Dynamic array whose length can be changed at any time can be specified like</a:t>
            </a:r>
            <a:r>
              <a:rPr lang="en-IN" sz="2000" spc="165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this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480060">
              <a:lnSpc>
                <a:spcPct val="150000"/>
              </a:lnSpc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bytes32[]</a:t>
            </a:r>
            <a:r>
              <a:rPr lang="en-IN" sz="2000" spc="45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names;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480060" marR="401955" indent="-342900">
              <a:lnSpc>
                <a:spcPct val="150000"/>
              </a:lnSpc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Add a new element using push function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which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returns new length of the array like this  uint newLength =</a:t>
            </a:r>
            <a:r>
              <a:rPr lang="en-IN" sz="2000" spc="45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names.push("John");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137160">
              <a:lnSpc>
                <a:spcPct val="150000"/>
              </a:lnSpc>
            </a:pPr>
            <a:endParaRPr lang="en-IN" sz="2000" b="1" spc="-8" dirty="0" smtClean="0">
              <a:latin typeface="Arial Rounded MT Bold" panose="020F0704030504030204" pitchFamily="34" charset="0"/>
              <a:cs typeface="Arial"/>
            </a:endParaRPr>
          </a:p>
          <a:p>
            <a:pPr marL="137160">
              <a:lnSpc>
                <a:spcPct val="150000"/>
              </a:lnSpc>
            </a:pPr>
            <a:r>
              <a:rPr lang="en-IN" sz="2000" spc="-8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String</a:t>
            </a:r>
            <a:endParaRPr lang="en-IN"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137160">
              <a:lnSpc>
                <a:spcPct val="150000"/>
              </a:lnSpc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String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is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same as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bytes,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but string does not allow length or</a:t>
            </a:r>
            <a:r>
              <a:rPr lang="en-IN" sz="2000" spc="195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index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137160">
              <a:lnSpc>
                <a:spcPct val="150000"/>
              </a:lnSpc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access as of</a:t>
            </a:r>
            <a:r>
              <a:rPr lang="en-IN" sz="2000" spc="8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38" dirty="0">
                <a:latin typeface="Arial Rounded MT Bold" panose="020F0704030504030204" pitchFamily="34" charset="0"/>
                <a:cs typeface="Arial"/>
              </a:rPr>
              <a:t>today.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480060" marR="5297805">
              <a:lnSpc>
                <a:spcPct val="150000"/>
              </a:lnSpc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// this is how string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is 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defined string n =</a:t>
            </a:r>
            <a:r>
              <a:rPr lang="en-IN" sz="2000" spc="3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"hello";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480060">
              <a:lnSpc>
                <a:spcPct val="150000"/>
              </a:lnSpc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// here string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is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stored in UTF8, note double quotes, not</a:t>
            </a:r>
            <a:r>
              <a:rPr lang="en-IN" sz="2000" spc="171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 smtClean="0">
                <a:latin typeface="Arial Rounded MT Bold" panose="020F0704030504030204" pitchFamily="34" charset="0"/>
                <a:cs typeface="Arial"/>
              </a:rPr>
              <a:t>single</a:t>
            </a:r>
            <a:endParaRPr lang="en-IN" sz="2000" spc="-5" dirty="0">
              <a:latin typeface="Arial Rounded MT Bold" panose="020F0704030504030204" pitchFamily="34" charset="0"/>
              <a:cs typeface="Calibri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sz="2000" dirty="0"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287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Event Logging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939343" y="1869566"/>
            <a:ext cx="10185857" cy="4790735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54291">
              <a:spcBef>
                <a:spcPts val="158"/>
              </a:spcBef>
              <a:tabLst>
                <a:tab pos="313373" algn="l"/>
              </a:tabLst>
            </a:pPr>
            <a:r>
              <a:rPr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Watch </a:t>
            </a:r>
            <a:r>
              <a:rPr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for an important event and </a:t>
            </a:r>
            <a:r>
              <a:rPr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log </a:t>
            </a:r>
            <a:r>
              <a:rPr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it using “emit”</a:t>
            </a:r>
            <a:r>
              <a:rPr sz="2000" spc="12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15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keyword</a:t>
            </a:r>
            <a:endParaRPr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>
              <a:spcBef>
                <a:spcPts val="60"/>
              </a:spcBef>
            </a:pPr>
            <a:endParaRPr sz="2775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19050"/>
            <a:r>
              <a:rPr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pragma </a:t>
            </a:r>
            <a:r>
              <a:rPr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solidity</a:t>
            </a:r>
            <a:r>
              <a:rPr sz="2000" spc="-6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^0.4.21;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>
              <a:spcBef>
                <a:spcPts val="8"/>
              </a:spcBef>
            </a:pP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19050"/>
            <a:r>
              <a:rPr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contract Counter</a:t>
            </a:r>
            <a:r>
              <a:rPr sz="2000" spc="-75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{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435"/>
              </a:spcBef>
            </a:pPr>
            <a:r>
              <a:rPr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uint256 public count </a:t>
            </a:r>
            <a:r>
              <a:rPr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=</a:t>
            </a:r>
            <a:r>
              <a:rPr sz="2000" spc="-105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0;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4320" marR="3621405">
              <a:lnSpc>
                <a:spcPts val="5190"/>
              </a:lnSpc>
              <a:spcBef>
                <a:spcPts val="668"/>
              </a:spcBef>
              <a:tabLst>
                <a:tab pos="3609975" algn="l"/>
              </a:tabLst>
            </a:pPr>
            <a:r>
              <a:rPr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event</a:t>
            </a:r>
            <a:r>
              <a:rPr sz="2000" spc="15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Increment(address</a:t>
            </a:r>
            <a:r>
              <a:rPr sz="2000" spc="-23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who);	</a:t>
            </a:r>
            <a:r>
              <a:rPr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// </a:t>
            </a:r>
            <a:r>
              <a:rPr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declaring</a:t>
            </a:r>
            <a:r>
              <a:rPr sz="2000" spc="-105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event  </a:t>
            </a:r>
            <a:r>
              <a:rPr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function </a:t>
            </a:r>
            <a:r>
              <a:rPr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increment() public</a:t>
            </a:r>
            <a:r>
              <a:rPr sz="2000" spc="-113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{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533400">
              <a:lnSpc>
                <a:spcPts val="1913"/>
              </a:lnSpc>
            </a:pPr>
            <a:r>
              <a:rPr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emit </a:t>
            </a:r>
            <a:r>
              <a:rPr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Increment(msg.sender); </a:t>
            </a:r>
            <a:r>
              <a:rPr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// </a:t>
            </a:r>
            <a:r>
              <a:rPr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logging</a:t>
            </a:r>
            <a:r>
              <a:rPr sz="2000" spc="-6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event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533400">
              <a:spcBef>
                <a:spcPts val="435"/>
              </a:spcBef>
            </a:pPr>
            <a:r>
              <a:rPr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count +=</a:t>
            </a:r>
            <a:r>
              <a:rPr sz="2000" spc="-23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1;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428"/>
              </a:spcBef>
            </a:pPr>
            <a:r>
              <a:rPr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}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>
              <a:spcBef>
                <a:spcPts val="443"/>
              </a:spcBef>
            </a:pPr>
            <a:r>
              <a:rPr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}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4" name="object 4"/>
          <p:cNvSpPr txBox="1"/>
          <p:nvPr/>
        </p:nvSpPr>
        <p:spPr>
          <a:xfrm>
            <a:off x="5567680" y="7859060"/>
            <a:ext cx="9067800" cy="789640"/>
          </a:xfrm>
          <a:prstGeom prst="rect">
            <a:avLst/>
          </a:prstGeom>
        </p:spPr>
        <p:txBody>
          <a:bodyPr vert="horz" wrap="square" lIns="0" tIns="96203" rIns="0" bIns="0" rtlCol="0">
            <a:spAutoFit/>
          </a:bodyPr>
          <a:lstStyle/>
          <a:p>
            <a:pPr marL="19050">
              <a:spcBef>
                <a:spcPts val="758"/>
              </a:spcBef>
            </a:pPr>
            <a:r>
              <a:rPr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emit</a:t>
            </a:r>
            <a:r>
              <a:rPr sz="2000" spc="-3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Increment(msg.sender)</a:t>
            </a:r>
          </a:p>
          <a:p>
            <a:pPr marL="19050" marR="7620">
              <a:spcBef>
                <a:spcPts val="614"/>
              </a:spcBef>
            </a:pP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Logs </a:t>
            </a:r>
            <a:r>
              <a:rPr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the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previously declared</a:t>
            </a:r>
            <a:r>
              <a:rPr sz="2000" spc="-3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event  </a:t>
            </a:r>
            <a:r>
              <a:rPr sz="2000" spc="-15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with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msg.sender as </a:t>
            </a:r>
            <a:r>
              <a:rPr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its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argument.</a:t>
            </a:r>
          </a:p>
        </p:txBody>
      </p:sp>
      <p:sp>
        <p:nvSpPr>
          <p:cNvPr id="16" name="object 5"/>
          <p:cNvSpPr txBox="1"/>
          <p:nvPr/>
        </p:nvSpPr>
        <p:spPr>
          <a:xfrm>
            <a:off x="3640836" y="8895689"/>
            <a:ext cx="14189964" cy="32701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 marR="7620">
              <a:spcBef>
                <a:spcPts val="150"/>
              </a:spcBef>
            </a:pP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By convention, event names begin </a:t>
            </a:r>
            <a:r>
              <a:rPr sz="2000" spc="-15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with 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uppercase </a:t>
            </a:r>
            <a:r>
              <a:rPr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letters. </a:t>
            </a:r>
            <a:r>
              <a:rPr sz="2000" spc="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This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distinguishes</a:t>
            </a:r>
            <a:r>
              <a:rPr sz="2000" spc="-105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them  from</a:t>
            </a:r>
            <a:r>
              <a:rPr sz="2000" spc="-15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functions.</a:t>
            </a:r>
          </a:p>
        </p:txBody>
      </p:sp>
      <p:sp>
        <p:nvSpPr>
          <p:cNvPr id="17" name="object 6"/>
          <p:cNvSpPr txBox="1"/>
          <p:nvPr/>
        </p:nvSpPr>
        <p:spPr>
          <a:xfrm>
            <a:off x="2438401" y="6591300"/>
            <a:ext cx="10063479" cy="1097416"/>
          </a:xfrm>
          <a:prstGeom prst="rect">
            <a:avLst/>
          </a:prstGeom>
        </p:spPr>
        <p:txBody>
          <a:bodyPr vert="horz" wrap="square" lIns="0" tIns="96203" rIns="0" bIns="0" rtlCol="0">
            <a:spAutoFit/>
          </a:bodyPr>
          <a:lstStyle/>
          <a:p>
            <a:pPr marL="19050">
              <a:spcBef>
                <a:spcPts val="758"/>
              </a:spcBef>
            </a:pPr>
            <a:r>
              <a:rPr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event Increment(address </a:t>
            </a:r>
            <a:r>
              <a:rPr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who)</a:t>
            </a:r>
            <a:endParaRPr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 marR="7620">
              <a:spcBef>
                <a:spcPts val="614"/>
              </a:spcBef>
            </a:pP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Declares a </a:t>
            </a:r>
            <a:r>
              <a:rPr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contract-level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event </a:t>
            </a:r>
            <a:r>
              <a:rPr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that  takes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a single parameter</a:t>
            </a:r>
            <a:r>
              <a:rPr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of</a:t>
            </a:r>
          </a:p>
          <a:p>
            <a:pPr marL="19050" marR="170496"/>
            <a:r>
              <a:rPr sz="2000" spc="-15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type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address </a:t>
            </a:r>
            <a:r>
              <a:rPr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which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indicates </a:t>
            </a:r>
            <a:r>
              <a:rPr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what 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address performed </a:t>
            </a:r>
            <a:r>
              <a:rPr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the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increment  operation.</a:t>
            </a:r>
          </a:p>
        </p:txBody>
      </p:sp>
    </p:spTree>
    <p:extLst>
      <p:ext uri="{BB962C8B-B14F-4D97-AF65-F5344CB8AC3E}">
        <p14:creationId xmlns:p14="http://schemas.microsoft.com/office/powerpoint/2010/main" val="206574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796" y="4673446"/>
            <a:ext cx="1706499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z="7200" b="1" spc="-5" dirty="0" smtClean="0">
                <a:solidFill>
                  <a:prstClr val="black"/>
                </a:solidFill>
                <a:cs typeface="Calibri"/>
              </a:rPr>
              <a:t>Crowd Funding</a:t>
            </a:r>
            <a:endParaRPr sz="7200" b="1" spc="-5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129413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2" name="object 2"/>
          <p:cNvSpPr/>
          <p:nvPr/>
        </p:nvSpPr>
        <p:spPr>
          <a:xfrm>
            <a:off x="5519928" y="2904744"/>
            <a:ext cx="2663952" cy="666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3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1525015" y="0"/>
                </a:moveTo>
                <a:lnTo>
                  <a:pt x="1472162" y="1465"/>
                </a:lnTo>
                <a:lnTo>
                  <a:pt x="1419984" y="4935"/>
                </a:lnTo>
                <a:lnTo>
                  <a:pt x="1368537" y="10362"/>
                </a:lnTo>
                <a:lnTo>
                  <a:pt x="1317877" y="17698"/>
                </a:lnTo>
                <a:lnTo>
                  <a:pt x="1268063" y="26899"/>
                </a:lnTo>
                <a:lnTo>
                  <a:pt x="1219149" y="37916"/>
                </a:lnTo>
                <a:lnTo>
                  <a:pt x="1171193" y="50702"/>
                </a:lnTo>
                <a:lnTo>
                  <a:pt x="1124252" y="65212"/>
                </a:lnTo>
                <a:lnTo>
                  <a:pt x="1078381" y="81397"/>
                </a:lnTo>
                <a:lnTo>
                  <a:pt x="1033637" y="99212"/>
                </a:lnTo>
                <a:lnTo>
                  <a:pt x="990077" y="118610"/>
                </a:lnTo>
                <a:lnTo>
                  <a:pt x="947757" y="139543"/>
                </a:lnTo>
                <a:lnTo>
                  <a:pt x="906735" y="161965"/>
                </a:lnTo>
                <a:lnTo>
                  <a:pt x="867066" y="185829"/>
                </a:lnTo>
                <a:lnTo>
                  <a:pt x="828807" y="211088"/>
                </a:lnTo>
                <a:lnTo>
                  <a:pt x="792014" y="237695"/>
                </a:lnTo>
                <a:lnTo>
                  <a:pt x="756745" y="265604"/>
                </a:lnTo>
                <a:lnTo>
                  <a:pt x="723055" y="294768"/>
                </a:lnTo>
                <a:lnTo>
                  <a:pt x="691002" y="325140"/>
                </a:lnTo>
                <a:lnTo>
                  <a:pt x="660641" y="356672"/>
                </a:lnTo>
                <a:lnTo>
                  <a:pt x="632030" y="389319"/>
                </a:lnTo>
                <a:lnTo>
                  <a:pt x="605225" y="423034"/>
                </a:lnTo>
                <a:lnTo>
                  <a:pt x="580282" y="457769"/>
                </a:lnTo>
                <a:lnTo>
                  <a:pt x="557258" y="493478"/>
                </a:lnTo>
                <a:lnTo>
                  <a:pt x="536210" y="530114"/>
                </a:lnTo>
                <a:lnTo>
                  <a:pt x="517194" y="567630"/>
                </a:lnTo>
                <a:lnTo>
                  <a:pt x="500266" y="605979"/>
                </a:lnTo>
                <a:lnTo>
                  <a:pt x="485484" y="645115"/>
                </a:lnTo>
                <a:lnTo>
                  <a:pt x="472904" y="684991"/>
                </a:lnTo>
                <a:lnTo>
                  <a:pt x="462582" y="725559"/>
                </a:lnTo>
                <a:lnTo>
                  <a:pt x="454574" y="766774"/>
                </a:lnTo>
                <a:lnTo>
                  <a:pt x="448939" y="808587"/>
                </a:lnTo>
                <a:lnTo>
                  <a:pt x="445731" y="850954"/>
                </a:lnTo>
                <a:lnTo>
                  <a:pt x="445007" y="893826"/>
                </a:lnTo>
                <a:lnTo>
                  <a:pt x="0" y="1140078"/>
                </a:lnTo>
                <a:lnTo>
                  <a:pt x="528701" y="1224533"/>
                </a:lnTo>
                <a:lnTo>
                  <a:pt x="550315" y="1263922"/>
                </a:lnTo>
                <a:lnTo>
                  <a:pt x="574084" y="1302144"/>
                </a:lnTo>
                <a:lnTo>
                  <a:pt x="599935" y="1339161"/>
                </a:lnTo>
                <a:lnTo>
                  <a:pt x="627793" y="1374932"/>
                </a:lnTo>
                <a:lnTo>
                  <a:pt x="657587" y="1409419"/>
                </a:lnTo>
                <a:lnTo>
                  <a:pt x="689243" y="1442583"/>
                </a:lnTo>
                <a:lnTo>
                  <a:pt x="722689" y="1474385"/>
                </a:lnTo>
                <a:lnTo>
                  <a:pt x="757850" y="1504786"/>
                </a:lnTo>
                <a:lnTo>
                  <a:pt x="794655" y="1533747"/>
                </a:lnTo>
                <a:lnTo>
                  <a:pt x="833029" y="1561228"/>
                </a:lnTo>
                <a:lnTo>
                  <a:pt x="872900" y="1587191"/>
                </a:lnTo>
                <a:lnTo>
                  <a:pt x="914196" y="1611596"/>
                </a:lnTo>
                <a:lnTo>
                  <a:pt x="956842" y="1634405"/>
                </a:lnTo>
                <a:lnTo>
                  <a:pt x="1000766" y="1655578"/>
                </a:lnTo>
                <a:lnTo>
                  <a:pt x="1045894" y="1675077"/>
                </a:lnTo>
                <a:lnTo>
                  <a:pt x="1092155" y="1692862"/>
                </a:lnTo>
                <a:lnTo>
                  <a:pt x="1139473" y="1708894"/>
                </a:lnTo>
                <a:lnTo>
                  <a:pt x="1187778" y="1723134"/>
                </a:lnTo>
                <a:lnTo>
                  <a:pt x="1236995" y="1735543"/>
                </a:lnTo>
                <a:lnTo>
                  <a:pt x="1287051" y="1746083"/>
                </a:lnTo>
                <a:lnTo>
                  <a:pt x="1337874" y="1754713"/>
                </a:lnTo>
                <a:lnTo>
                  <a:pt x="1389390" y="1761396"/>
                </a:lnTo>
                <a:lnTo>
                  <a:pt x="1441526" y="1766091"/>
                </a:lnTo>
                <a:lnTo>
                  <a:pt x="1494210" y="1768760"/>
                </a:lnTo>
                <a:lnTo>
                  <a:pt x="1547367" y="1769364"/>
                </a:lnTo>
                <a:lnTo>
                  <a:pt x="1600221" y="1767898"/>
                </a:lnTo>
                <a:lnTo>
                  <a:pt x="1652399" y="1764428"/>
                </a:lnTo>
                <a:lnTo>
                  <a:pt x="1703846" y="1759001"/>
                </a:lnTo>
                <a:lnTo>
                  <a:pt x="1754506" y="1751665"/>
                </a:lnTo>
                <a:lnTo>
                  <a:pt x="1804320" y="1742464"/>
                </a:lnTo>
                <a:lnTo>
                  <a:pt x="1853234" y="1731447"/>
                </a:lnTo>
                <a:lnTo>
                  <a:pt x="1901190" y="1718661"/>
                </a:lnTo>
                <a:lnTo>
                  <a:pt x="1948131" y="1704151"/>
                </a:lnTo>
                <a:lnTo>
                  <a:pt x="1994002" y="1687966"/>
                </a:lnTo>
                <a:lnTo>
                  <a:pt x="2038746" y="1670151"/>
                </a:lnTo>
                <a:lnTo>
                  <a:pt x="2082306" y="1650753"/>
                </a:lnTo>
                <a:lnTo>
                  <a:pt x="2124626" y="1629820"/>
                </a:lnTo>
                <a:lnTo>
                  <a:pt x="2165648" y="1607398"/>
                </a:lnTo>
                <a:lnTo>
                  <a:pt x="2205317" y="1583534"/>
                </a:lnTo>
                <a:lnTo>
                  <a:pt x="2243576" y="1558275"/>
                </a:lnTo>
                <a:lnTo>
                  <a:pt x="2280369" y="1531668"/>
                </a:lnTo>
                <a:lnTo>
                  <a:pt x="2315638" y="1503759"/>
                </a:lnTo>
                <a:lnTo>
                  <a:pt x="2349328" y="1474595"/>
                </a:lnTo>
                <a:lnTo>
                  <a:pt x="2381381" y="1444223"/>
                </a:lnTo>
                <a:lnTo>
                  <a:pt x="2411742" y="1412691"/>
                </a:lnTo>
                <a:lnTo>
                  <a:pt x="2440353" y="1380044"/>
                </a:lnTo>
                <a:lnTo>
                  <a:pt x="2467158" y="1346329"/>
                </a:lnTo>
                <a:lnTo>
                  <a:pt x="2492101" y="1311594"/>
                </a:lnTo>
                <a:lnTo>
                  <a:pt x="2515125" y="1275885"/>
                </a:lnTo>
                <a:lnTo>
                  <a:pt x="2536173" y="1239249"/>
                </a:lnTo>
                <a:lnTo>
                  <a:pt x="2555189" y="1201733"/>
                </a:lnTo>
                <a:lnTo>
                  <a:pt x="2572117" y="1163384"/>
                </a:lnTo>
                <a:lnTo>
                  <a:pt x="2586899" y="1124248"/>
                </a:lnTo>
                <a:lnTo>
                  <a:pt x="2599479" y="1084372"/>
                </a:lnTo>
                <a:lnTo>
                  <a:pt x="2609801" y="1043804"/>
                </a:lnTo>
                <a:lnTo>
                  <a:pt x="2617809" y="1002589"/>
                </a:lnTo>
                <a:lnTo>
                  <a:pt x="2623444" y="960776"/>
                </a:lnTo>
                <a:lnTo>
                  <a:pt x="2626652" y="918409"/>
                </a:lnTo>
                <a:lnTo>
                  <a:pt x="2627376" y="875538"/>
                </a:lnTo>
                <a:lnTo>
                  <a:pt x="2625571" y="832687"/>
                </a:lnTo>
                <a:lnTo>
                  <a:pt x="2621296" y="790384"/>
                </a:lnTo>
                <a:lnTo>
                  <a:pt x="2614606" y="748674"/>
                </a:lnTo>
                <a:lnTo>
                  <a:pt x="2605561" y="707603"/>
                </a:lnTo>
                <a:lnTo>
                  <a:pt x="2594217" y="667218"/>
                </a:lnTo>
                <a:lnTo>
                  <a:pt x="2580633" y="627563"/>
                </a:lnTo>
                <a:lnTo>
                  <a:pt x="2564866" y="588684"/>
                </a:lnTo>
                <a:lnTo>
                  <a:pt x="2546974" y="550628"/>
                </a:lnTo>
                <a:lnTo>
                  <a:pt x="2527015" y="513441"/>
                </a:lnTo>
                <a:lnTo>
                  <a:pt x="2505046" y="477167"/>
                </a:lnTo>
                <a:lnTo>
                  <a:pt x="2481125" y="441854"/>
                </a:lnTo>
                <a:lnTo>
                  <a:pt x="2455309" y="407546"/>
                </a:lnTo>
                <a:lnTo>
                  <a:pt x="2427658" y="374290"/>
                </a:lnTo>
                <a:lnTo>
                  <a:pt x="2398228" y="342131"/>
                </a:lnTo>
                <a:lnTo>
                  <a:pt x="2367077" y="311116"/>
                </a:lnTo>
                <a:lnTo>
                  <a:pt x="2334262" y="281289"/>
                </a:lnTo>
                <a:lnTo>
                  <a:pt x="2299843" y="252698"/>
                </a:lnTo>
                <a:lnTo>
                  <a:pt x="2263875" y="225387"/>
                </a:lnTo>
                <a:lnTo>
                  <a:pt x="2226417" y="199403"/>
                </a:lnTo>
                <a:lnTo>
                  <a:pt x="2187528" y="174791"/>
                </a:lnTo>
                <a:lnTo>
                  <a:pt x="2147263" y="151598"/>
                </a:lnTo>
                <a:lnTo>
                  <a:pt x="2105682" y="129869"/>
                </a:lnTo>
                <a:lnTo>
                  <a:pt x="2062842" y="109649"/>
                </a:lnTo>
                <a:lnTo>
                  <a:pt x="2018801" y="90986"/>
                </a:lnTo>
                <a:lnTo>
                  <a:pt x="1973616" y="73924"/>
                </a:lnTo>
                <a:lnTo>
                  <a:pt x="1927345" y="58509"/>
                </a:lnTo>
                <a:lnTo>
                  <a:pt x="1880046" y="44788"/>
                </a:lnTo>
                <a:lnTo>
                  <a:pt x="1831776" y="32806"/>
                </a:lnTo>
                <a:lnTo>
                  <a:pt x="1782594" y="22608"/>
                </a:lnTo>
                <a:lnTo>
                  <a:pt x="1732557" y="14242"/>
                </a:lnTo>
                <a:lnTo>
                  <a:pt x="1681723" y="7752"/>
                </a:lnTo>
                <a:lnTo>
                  <a:pt x="1630150" y="3184"/>
                </a:lnTo>
                <a:lnTo>
                  <a:pt x="1577895" y="585"/>
                </a:lnTo>
                <a:lnTo>
                  <a:pt x="15250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4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0" y="1140078"/>
                </a:moveTo>
                <a:lnTo>
                  <a:pt x="445007" y="893826"/>
                </a:lnTo>
                <a:lnTo>
                  <a:pt x="445731" y="850954"/>
                </a:lnTo>
                <a:lnTo>
                  <a:pt x="448939" y="808587"/>
                </a:lnTo>
                <a:lnTo>
                  <a:pt x="454574" y="766774"/>
                </a:lnTo>
                <a:lnTo>
                  <a:pt x="462582" y="725559"/>
                </a:lnTo>
                <a:lnTo>
                  <a:pt x="472904" y="684991"/>
                </a:lnTo>
                <a:lnTo>
                  <a:pt x="485484" y="645115"/>
                </a:lnTo>
                <a:lnTo>
                  <a:pt x="500266" y="605979"/>
                </a:lnTo>
                <a:lnTo>
                  <a:pt x="517194" y="567630"/>
                </a:lnTo>
                <a:lnTo>
                  <a:pt x="536210" y="530114"/>
                </a:lnTo>
                <a:lnTo>
                  <a:pt x="557258" y="493478"/>
                </a:lnTo>
                <a:lnTo>
                  <a:pt x="580282" y="457769"/>
                </a:lnTo>
                <a:lnTo>
                  <a:pt x="605225" y="423034"/>
                </a:lnTo>
                <a:lnTo>
                  <a:pt x="632030" y="389319"/>
                </a:lnTo>
                <a:lnTo>
                  <a:pt x="660641" y="356672"/>
                </a:lnTo>
                <a:lnTo>
                  <a:pt x="691002" y="325140"/>
                </a:lnTo>
                <a:lnTo>
                  <a:pt x="723055" y="294768"/>
                </a:lnTo>
                <a:lnTo>
                  <a:pt x="756745" y="265604"/>
                </a:lnTo>
                <a:lnTo>
                  <a:pt x="792014" y="237695"/>
                </a:lnTo>
                <a:lnTo>
                  <a:pt x="828807" y="211088"/>
                </a:lnTo>
                <a:lnTo>
                  <a:pt x="867066" y="185829"/>
                </a:lnTo>
                <a:lnTo>
                  <a:pt x="906735" y="161965"/>
                </a:lnTo>
                <a:lnTo>
                  <a:pt x="947757" y="139543"/>
                </a:lnTo>
                <a:lnTo>
                  <a:pt x="990077" y="118610"/>
                </a:lnTo>
                <a:lnTo>
                  <a:pt x="1033637" y="99212"/>
                </a:lnTo>
                <a:lnTo>
                  <a:pt x="1078381" y="81397"/>
                </a:lnTo>
                <a:lnTo>
                  <a:pt x="1124252" y="65212"/>
                </a:lnTo>
                <a:lnTo>
                  <a:pt x="1171193" y="50702"/>
                </a:lnTo>
                <a:lnTo>
                  <a:pt x="1219149" y="37916"/>
                </a:lnTo>
                <a:lnTo>
                  <a:pt x="1268063" y="26899"/>
                </a:lnTo>
                <a:lnTo>
                  <a:pt x="1317877" y="17698"/>
                </a:lnTo>
                <a:lnTo>
                  <a:pt x="1368537" y="10362"/>
                </a:lnTo>
                <a:lnTo>
                  <a:pt x="1419984" y="4935"/>
                </a:lnTo>
                <a:lnTo>
                  <a:pt x="1472162" y="1465"/>
                </a:lnTo>
                <a:lnTo>
                  <a:pt x="1525015" y="0"/>
                </a:lnTo>
                <a:lnTo>
                  <a:pt x="1577895" y="585"/>
                </a:lnTo>
                <a:lnTo>
                  <a:pt x="1630150" y="3184"/>
                </a:lnTo>
                <a:lnTo>
                  <a:pt x="1681723" y="7752"/>
                </a:lnTo>
                <a:lnTo>
                  <a:pt x="1732557" y="14242"/>
                </a:lnTo>
                <a:lnTo>
                  <a:pt x="1782594" y="22608"/>
                </a:lnTo>
                <a:lnTo>
                  <a:pt x="1831776" y="32806"/>
                </a:lnTo>
                <a:lnTo>
                  <a:pt x="1880046" y="44788"/>
                </a:lnTo>
                <a:lnTo>
                  <a:pt x="1927345" y="58509"/>
                </a:lnTo>
                <a:lnTo>
                  <a:pt x="1973616" y="73924"/>
                </a:lnTo>
                <a:lnTo>
                  <a:pt x="2018801" y="90986"/>
                </a:lnTo>
                <a:lnTo>
                  <a:pt x="2062842" y="109649"/>
                </a:lnTo>
                <a:lnTo>
                  <a:pt x="2105682" y="129869"/>
                </a:lnTo>
                <a:lnTo>
                  <a:pt x="2147263" y="151598"/>
                </a:lnTo>
                <a:lnTo>
                  <a:pt x="2187528" y="174791"/>
                </a:lnTo>
                <a:lnTo>
                  <a:pt x="2226417" y="199403"/>
                </a:lnTo>
                <a:lnTo>
                  <a:pt x="2263875" y="225387"/>
                </a:lnTo>
                <a:lnTo>
                  <a:pt x="2299843" y="252698"/>
                </a:lnTo>
                <a:lnTo>
                  <a:pt x="2334262" y="281289"/>
                </a:lnTo>
                <a:lnTo>
                  <a:pt x="2367077" y="311116"/>
                </a:lnTo>
                <a:lnTo>
                  <a:pt x="2398228" y="342131"/>
                </a:lnTo>
                <a:lnTo>
                  <a:pt x="2427658" y="374290"/>
                </a:lnTo>
                <a:lnTo>
                  <a:pt x="2455309" y="407546"/>
                </a:lnTo>
                <a:lnTo>
                  <a:pt x="2481125" y="441854"/>
                </a:lnTo>
                <a:lnTo>
                  <a:pt x="2505046" y="477167"/>
                </a:lnTo>
                <a:lnTo>
                  <a:pt x="2527015" y="513441"/>
                </a:lnTo>
                <a:lnTo>
                  <a:pt x="2546974" y="550628"/>
                </a:lnTo>
                <a:lnTo>
                  <a:pt x="2564866" y="588684"/>
                </a:lnTo>
                <a:lnTo>
                  <a:pt x="2580633" y="627563"/>
                </a:lnTo>
                <a:lnTo>
                  <a:pt x="2594217" y="667218"/>
                </a:lnTo>
                <a:lnTo>
                  <a:pt x="2605561" y="707603"/>
                </a:lnTo>
                <a:lnTo>
                  <a:pt x="2614606" y="748674"/>
                </a:lnTo>
                <a:lnTo>
                  <a:pt x="2621296" y="790384"/>
                </a:lnTo>
                <a:lnTo>
                  <a:pt x="2625571" y="832687"/>
                </a:lnTo>
                <a:lnTo>
                  <a:pt x="2627376" y="875538"/>
                </a:lnTo>
                <a:lnTo>
                  <a:pt x="2626652" y="918409"/>
                </a:lnTo>
                <a:lnTo>
                  <a:pt x="2623444" y="960776"/>
                </a:lnTo>
                <a:lnTo>
                  <a:pt x="2617809" y="1002589"/>
                </a:lnTo>
                <a:lnTo>
                  <a:pt x="2609801" y="1043804"/>
                </a:lnTo>
                <a:lnTo>
                  <a:pt x="2599479" y="1084372"/>
                </a:lnTo>
                <a:lnTo>
                  <a:pt x="2586899" y="1124248"/>
                </a:lnTo>
                <a:lnTo>
                  <a:pt x="2572117" y="1163384"/>
                </a:lnTo>
                <a:lnTo>
                  <a:pt x="2555189" y="1201733"/>
                </a:lnTo>
                <a:lnTo>
                  <a:pt x="2536173" y="1239249"/>
                </a:lnTo>
                <a:lnTo>
                  <a:pt x="2515125" y="1275885"/>
                </a:lnTo>
                <a:lnTo>
                  <a:pt x="2492101" y="1311594"/>
                </a:lnTo>
                <a:lnTo>
                  <a:pt x="2467158" y="1346329"/>
                </a:lnTo>
                <a:lnTo>
                  <a:pt x="2440353" y="1380044"/>
                </a:lnTo>
                <a:lnTo>
                  <a:pt x="2411742" y="1412691"/>
                </a:lnTo>
                <a:lnTo>
                  <a:pt x="2381381" y="1444223"/>
                </a:lnTo>
                <a:lnTo>
                  <a:pt x="2349328" y="1474595"/>
                </a:lnTo>
                <a:lnTo>
                  <a:pt x="2315638" y="1503759"/>
                </a:lnTo>
                <a:lnTo>
                  <a:pt x="2280369" y="1531668"/>
                </a:lnTo>
                <a:lnTo>
                  <a:pt x="2243576" y="1558275"/>
                </a:lnTo>
                <a:lnTo>
                  <a:pt x="2205317" y="1583534"/>
                </a:lnTo>
                <a:lnTo>
                  <a:pt x="2165648" y="1607398"/>
                </a:lnTo>
                <a:lnTo>
                  <a:pt x="2124626" y="1629820"/>
                </a:lnTo>
                <a:lnTo>
                  <a:pt x="2082306" y="1650753"/>
                </a:lnTo>
                <a:lnTo>
                  <a:pt x="2038746" y="1670151"/>
                </a:lnTo>
                <a:lnTo>
                  <a:pt x="1994002" y="1687966"/>
                </a:lnTo>
                <a:lnTo>
                  <a:pt x="1948131" y="1704151"/>
                </a:lnTo>
                <a:lnTo>
                  <a:pt x="1901190" y="1718661"/>
                </a:lnTo>
                <a:lnTo>
                  <a:pt x="1853234" y="1731447"/>
                </a:lnTo>
                <a:lnTo>
                  <a:pt x="1804320" y="1742464"/>
                </a:lnTo>
                <a:lnTo>
                  <a:pt x="1754506" y="1751665"/>
                </a:lnTo>
                <a:lnTo>
                  <a:pt x="1703846" y="1759001"/>
                </a:lnTo>
                <a:lnTo>
                  <a:pt x="1652399" y="1764428"/>
                </a:lnTo>
                <a:lnTo>
                  <a:pt x="1600221" y="1767898"/>
                </a:lnTo>
                <a:lnTo>
                  <a:pt x="1547367" y="1769364"/>
                </a:lnTo>
                <a:lnTo>
                  <a:pt x="1494210" y="1768760"/>
                </a:lnTo>
                <a:lnTo>
                  <a:pt x="1441526" y="1766091"/>
                </a:lnTo>
                <a:lnTo>
                  <a:pt x="1389390" y="1761396"/>
                </a:lnTo>
                <a:lnTo>
                  <a:pt x="1337874" y="1754713"/>
                </a:lnTo>
                <a:lnTo>
                  <a:pt x="1287051" y="1746083"/>
                </a:lnTo>
                <a:lnTo>
                  <a:pt x="1236995" y="1735543"/>
                </a:lnTo>
                <a:lnTo>
                  <a:pt x="1187778" y="1723134"/>
                </a:lnTo>
                <a:lnTo>
                  <a:pt x="1139473" y="1708894"/>
                </a:lnTo>
                <a:lnTo>
                  <a:pt x="1092155" y="1692862"/>
                </a:lnTo>
                <a:lnTo>
                  <a:pt x="1045894" y="1675077"/>
                </a:lnTo>
                <a:lnTo>
                  <a:pt x="1000766" y="1655578"/>
                </a:lnTo>
                <a:lnTo>
                  <a:pt x="956842" y="1634405"/>
                </a:lnTo>
                <a:lnTo>
                  <a:pt x="914196" y="1611596"/>
                </a:lnTo>
                <a:lnTo>
                  <a:pt x="872900" y="1587191"/>
                </a:lnTo>
                <a:lnTo>
                  <a:pt x="833029" y="1561228"/>
                </a:lnTo>
                <a:lnTo>
                  <a:pt x="794655" y="1533747"/>
                </a:lnTo>
                <a:lnTo>
                  <a:pt x="757850" y="1504786"/>
                </a:lnTo>
                <a:lnTo>
                  <a:pt x="722689" y="1474385"/>
                </a:lnTo>
                <a:lnTo>
                  <a:pt x="689243" y="1442583"/>
                </a:lnTo>
                <a:lnTo>
                  <a:pt x="657587" y="1409419"/>
                </a:lnTo>
                <a:lnTo>
                  <a:pt x="627793" y="1374932"/>
                </a:lnTo>
                <a:lnTo>
                  <a:pt x="599935" y="1339161"/>
                </a:lnTo>
                <a:lnTo>
                  <a:pt x="574084" y="1302144"/>
                </a:lnTo>
                <a:lnTo>
                  <a:pt x="550315" y="1263922"/>
                </a:lnTo>
                <a:lnTo>
                  <a:pt x="528701" y="1224533"/>
                </a:lnTo>
                <a:lnTo>
                  <a:pt x="0" y="1140078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9367267" y="4690134"/>
            <a:ext cx="2437130" cy="88742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" marR="10160" indent="-1270" algn="ctr">
              <a:spcBef>
                <a:spcPts val="200"/>
              </a:spcBef>
            </a:pPr>
            <a:r>
              <a:rPr lang="en-IN" sz="2800" spc="-10" dirty="0" smtClean="0">
                <a:solidFill>
                  <a:srgbClr val="5F5F5F"/>
                </a:solidFill>
                <a:latin typeface="Comic Sans MS"/>
                <a:cs typeface="Comic Sans MS"/>
              </a:rPr>
              <a:t>CROWD FUNDING</a:t>
            </a:r>
            <a:endParaRPr sz="2800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33695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28959" y="4035552"/>
            <a:ext cx="6379462" cy="4233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6220765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Course </a:t>
            </a:r>
            <a:r>
              <a:rPr sz="5600" spc="-20" dirty="0" smtClean="0">
                <a:solidFill>
                  <a:srgbClr val="095A82"/>
                </a:solidFill>
              </a:rPr>
              <a:t>Obje</a:t>
            </a:r>
            <a:r>
              <a:rPr sz="5600" dirty="0" smtClean="0">
                <a:solidFill>
                  <a:srgbClr val="095A82"/>
                </a:solidFill>
              </a:rPr>
              <a:t>c</a:t>
            </a:r>
            <a:r>
              <a:rPr sz="5600" spc="-10" dirty="0" smtClean="0">
                <a:solidFill>
                  <a:srgbClr val="095A82"/>
                </a:solidFill>
              </a:rPr>
              <a:t>tiv</a:t>
            </a:r>
            <a:r>
              <a:rPr sz="5600" spc="-40" dirty="0" smtClean="0">
                <a:solidFill>
                  <a:srgbClr val="095A82"/>
                </a:solidFill>
              </a:rPr>
              <a:t>e</a:t>
            </a:r>
            <a:r>
              <a:rPr sz="5600" spc="-10" dirty="0" smtClean="0">
                <a:solidFill>
                  <a:srgbClr val="095A82"/>
                </a:solidFill>
              </a:rPr>
              <a:t>s</a:t>
            </a:r>
            <a:endParaRPr sz="5600" dirty="0"/>
          </a:p>
        </p:txBody>
      </p:sp>
      <p:sp>
        <p:nvSpPr>
          <p:cNvPr id="7" name="object 7"/>
          <p:cNvSpPr txBox="1"/>
          <p:nvPr/>
        </p:nvSpPr>
        <p:spPr>
          <a:xfrm>
            <a:off x="942034" y="1867914"/>
            <a:ext cx="10855960" cy="4225516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  <a:buClr>
                <a:srgbClr val="095A82"/>
              </a:buClr>
              <a:tabLst>
                <a:tab pos="598170" algn="l"/>
                <a:tab pos="599440" algn="l"/>
              </a:tabLst>
            </a:pPr>
            <a:r>
              <a:rPr sz="2800" spc="-10" dirty="0">
                <a:latin typeface="Arial Rounded MT Bold" panose="020F0704030504030204" pitchFamily="34" charset="0"/>
                <a:cs typeface="Calibri"/>
              </a:rPr>
              <a:t>After completing this module, you should be able to:</a:t>
            </a:r>
          </a:p>
          <a:p>
            <a:pPr>
              <a:spcBef>
                <a:spcPts val="80"/>
              </a:spcBef>
            </a:pPr>
            <a:endParaRPr sz="28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lnSpc>
                <a:spcPct val="200000"/>
              </a:lnSpc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lang="en-IN" sz="2800" spc="-10" dirty="0" smtClean="0">
                <a:latin typeface="Arial Rounded MT Bold" panose="020F0704030504030204" pitchFamily="34" charset="0"/>
                <a:cs typeface="Calibri"/>
              </a:rPr>
              <a:t>Solidity </a:t>
            </a:r>
            <a:r>
              <a:rPr lang="en-IN" sz="2800" spc="-10" dirty="0" smtClean="0">
                <a:latin typeface="Arial Rounded MT Bold" panose="020F0704030504030204" pitchFamily="34" charset="0"/>
                <a:cs typeface="Calibri"/>
              </a:rPr>
              <a:t>Programming </a:t>
            </a:r>
            <a:r>
              <a:rPr lang="en-IN" sz="2800" spc="-10" dirty="0" smtClean="0">
                <a:latin typeface="Arial Rounded MT Bold" panose="020F0704030504030204" pitchFamily="34" charset="0"/>
                <a:cs typeface="Calibri"/>
              </a:rPr>
              <a:t>and Implementation</a:t>
            </a:r>
          </a:p>
          <a:p>
            <a:pPr marL="598170" indent="-572770">
              <a:lnSpc>
                <a:spcPct val="200000"/>
              </a:lnSpc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lang="en-IN" sz="2800" spc="-10" dirty="0" smtClean="0">
                <a:latin typeface="Arial Rounded MT Bold" panose="020F0704030504030204" pitchFamily="34" charset="0"/>
                <a:cs typeface="Calibri"/>
              </a:rPr>
              <a:t>Crowd Funding</a:t>
            </a:r>
          </a:p>
          <a:p>
            <a:pPr marL="598170" indent="-572770">
              <a:lnSpc>
                <a:spcPct val="200000"/>
              </a:lnSpc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lang="en-IN" sz="2800" spc="-10" dirty="0" smtClean="0">
                <a:latin typeface="Arial Rounded MT Bold" panose="020F0704030504030204" pitchFamily="34" charset="0"/>
                <a:cs typeface="Calibri"/>
              </a:rPr>
              <a:t>Implementing Dapp</a:t>
            </a:r>
            <a:endParaRPr sz="2800" dirty="0" smtClean="0">
              <a:latin typeface="Arial Rounded MT Bold" panose="020F0704030504030204" pitchFamily="34" charset="0"/>
              <a:cs typeface="Times New Roman"/>
            </a:endParaRPr>
          </a:p>
          <a:p>
            <a:pPr marL="598170" indent="-572770">
              <a:lnSpc>
                <a:spcPct val="200000"/>
              </a:lnSpc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endParaRPr sz="2400" dirty="0"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635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Crowd Funding Demonstration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2"/>
          <p:cNvSpPr txBox="1"/>
          <p:nvPr/>
        </p:nvSpPr>
        <p:spPr>
          <a:xfrm>
            <a:off x="1022349" y="1884196"/>
            <a:ext cx="3778251" cy="156324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 marR="7620">
              <a:lnSpc>
                <a:spcPct val="120000"/>
              </a:lnSpc>
              <a:spcBef>
                <a:spcPts val="150"/>
              </a:spcBef>
            </a:pPr>
            <a:r>
              <a:rPr sz="2000" spc="-9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To</a:t>
            </a:r>
            <a:r>
              <a:rPr sz="2000" spc="-135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demonstrate  </a:t>
            </a:r>
            <a:endParaRPr lang="en-IN" sz="2000" dirty="0" smtClean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361950" marR="7620" indent="-342900">
              <a:lnSpc>
                <a:spcPct val="120000"/>
              </a:lnSpc>
              <a:spcBef>
                <a:spcPts val="150"/>
              </a:spcBef>
              <a:buFont typeface="Arial" panose="020B0604020202020204" pitchFamily="34" charset="0"/>
              <a:buChar char="•"/>
            </a:pPr>
            <a:r>
              <a:rPr sz="2000" spc="-23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Variables </a:t>
            </a:r>
            <a:r>
              <a:rPr sz="2000" spc="-3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Types  </a:t>
            </a:r>
            <a:endParaRPr lang="en-IN" sz="2000" spc="-30" dirty="0" smtClean="0">
              <a:solidFill>
                <a:srgbClr val="404040"/>
              </a:solidFill>
              <a:latin typeface="Arial Rounded MT Bold" panose="020F0704030504030204" pitchFamily="34" charset="0"/>
              <a:cs typeface="Arial"/>
            </a:endParaRPr>
          </a:p>
          <a:p>
            <a:pPr marL="361950" marR="7620" indent="-342900">
              <a:lnSpc>
                <a:spcPct val="120000"/>
              </a:lnSpc>
              <a:spcBef>
                <a:spcPts val="150"/>
              </a:spcBef>
              <a:buFont typeface="Arial" panose="020B0604020202020204" pitchFamily="34" charset="0"/>
              <a:buChar char="•"/>
            </a:pP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Structs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361950" indent="-342900">
              <a:spcBef>
                <a:spcPts val="614"/>
              </a:spcBef>
              <a:buFont typeface="Arial" panose="020B0604020202020204" pitchFamily="34" charset="0"/>
              <a:buChar char="•"/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Emit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4" name="object 4"/>
          <p:cNvSpPr/>
          <p:nvPr/>
        </p:nvSpPr>
        <p:spPr>
          <a:xfrm>
            <a:off x="7205663" y="3650456"/>
            <a:ext cx="3409950" cy="16025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2620823" y="6123248"/>
            <a:ext cx="12080558" cy="1478290"/>
          </a:xfrm>
          <a:prstGeom prst="rect">
            <a:avLst/>
          </a:prstGeom>
        </p:spPr>
        <p:txBody>
          <a:bodyPr vert="horz" wrap="square" lIns="0" tIns="96203" rIns="0" bIns="0" rtlCol="0">
            <a:spAutoFit/>
          </a:bodyPr>
          <a:lstStyle/>
          <a:p>
            <a:pPr marL="68580">
              <a:spcBef>
                <a:spcPts val="758"/>
              </a:spcBef>
            </a:pPr>
            <a:r>
              <a:rPr sz="2550" b="1" spc="-15" dirty="0">
                <a:solidFill>
                  <a:srgbClr val="404040"/>
                </a:solidFill>
                <a:latin typeface="Arial"/>
                <a:cs typeface="Arial"/>
              </a:rPr>
              <a:t>Transaction </a:t>
            </a:r>
            <a:r>
              <a:rPr sz="2550" b="1" dirty="0">
                <a:solidFill>
                  <a:srgbClr val="404040"/>
                </a:solidFill>
                <a:latin typeface="Arial"/>
                <a:cs typeface="Arial"/>
              </a:rPr>
              <a:t>for contract </a:t>
            </a:r>
            <a:r>
              <a:rPr sz="2550" b="1" spc="-8" dirty="0">
                <a:solidFill>
                  <a:srgbClr val="404040"/>
                </a:solidFill>
                <a:latin typeface="Arial"/>
                <a:cs typeface="Arial"/>
              </a:rPr>
              <a:t>creation </a:t>
            </a:r>
            <a:r>
              <a:rPr sz="2550" b="1" dirty="0">
                <a:solidFill>
                  <a:srgbClr val="404040"/>
                </a:solidFill>
                <a:latin typeface="Arial"/>
                <a:cs typeface="Arial"/>
              </a:rPr>
              <a:t>– </a:t>
            </a:r>
            <a:r>
              <a:rPr sz="2100" b="1" spc="-8" dirty="0">
                <a:solidFill>
                  <a:srgbClr val="404040"/>
                </a:solidFill>
                <a:latin typeface="Arial"/>
                <a:cs typeface="Arial"/>
              </a:rPr>
              <a:t>Check the source code </a:t>
            </a:r>
            <a:r>
              <a:rPr sz="2100" b="1" dirty="0">
                <a:solidFill>
                  <a:srgbClr val="404040"/>
                </a:solidFill>
                <a:latin typeface="Arial"/>
                <a:cs typeface="Arial"/>
              </a:rPr>
              <a:t>in </a:t>
            </a:r>
            <a:r>
              <a:rPr sz="2100" b="1" spc="-8" dirty="0">
                <a:solidFill>
                  <a:srgbClr val="404040"/>
                </a:solidFill>
                <a:latin typeface="Arial"/>
                <a:cs typeface="Arial"/>
              </a:rPr>
              <a:t>the contract</a:t>
            </a:r>
            <a:r>
              <a:rPr sz="2100" b="1" spc="-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100" b="1" spc="-8" dirty="0">
                <a:solidFill>
                  <a:srgbClr val="404040"/>
                </a:solidFill>
                <a:latin typeface="Arial"/>
                <a:cs typeface="Arial"/>
              </a:rPr>
              <a:t>address</a:t>
            </a:r>
            <a:endParaRPr sz="21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68580">
              <a:spcBef>
                <a:spcPts val="503"/>
              </a:spcBef>
            </a:pPr>
            <a:r>
              <a:rPr sz="2100" dirty="0">
                <a:solidFill>
                  <a:srgbClr val="404040"/>
                </a:solidFill>
                <a:latin typeface="Arial"/>
                <a:cs typeface="Arial"/>
              </a:rPr>
              <a:t>Contract address :</a:t>
            </a:r>
            <a:r>
              <a:rPr sz="2100" spc="-1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Arial"/>
                <a:cs typeface="Arial"/>
              </a:rPr>
              <a:t>0x6ea3F0370bF640995b76964cA75e3338a3f7d699</a:t>
            </a:r>
            <a:endParaRPr sz="2100" dirty="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75"/>
              </a:spcBef>
            </a:pPr>
            <a:endParaRPr sz="172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9050"/>
            <a:r>
              <a:rPr sz="2100" u="sng" spc="-8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cs typeface="Calibri"/>
                <a:hlinkClick r:id="rId6"/>
              </a:rPr>
              <a:t>https://ropsten.etherscan.io/tx/0x80d149523a3f9f2972742d4b618c81c60544a7670baf5f0870d36c905bf9c580</a:t>
            </a:r>
            <a:endParaRPr sz="2100" dirty="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724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Remix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912302" y="1815589"/>
            <a:ext cx="13641898" cy="2197718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361950" indent="-342900">
              <a:spcBef>
                <a:spcPts val="578"/>
              </a:spcBef>
              <a:buFont typeface="Wingdings" panose="05000000000000000000" pitchFamily="2" charset="2"/>
              <a:buChar char="§"/>
              <a:tabLst>
                <a:tab pos="278130" algn="l"/>
              </a:tabLst>
            </a:pPr>
            <a:r>
              <a:rPr lang="en-IN" sz="2000" spc="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Web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browser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based</a:t>
            </a:r>
            <a:r>
              <a:rPr sz="2000" spc="-6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IDE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962978" lvl="1" indent="-258128">
              <a:spcBef>
                <a:spcPts val="435"/>
              </a:spcBef>
              <a:buFontTx/>
              <a:buChar char="•"/>
              <a:tabLst>
                <a:tab pos="963930" algn="l"/>
              </a:tabLst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To </a:t>
            </a:r>
            <a:r>
              <a:rPr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write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Solidity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smart</a:t>
            </a:r>
            <a:r>
              <a:rPr sz="2000" spc="-4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contracts,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962978" lvl="1" indent="-258128">
              <a:spcBef>
                <a:spcPts val="428"/>
              </a:spcBef>
              <a:buFontTx/>
              <a:buChar char="•"/>
              <a:tabLst>
                <a:tab pos="963930" algn="l"/>
              </a:tabLst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To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deploy</a:t>
            </a:r>
            <a:r>
              <a:rPr sz="2000" spc="-5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and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962978" lvl="1" indent="-258128">
              <a:spcBef>
                <a:spcPts val="435"/>
              </a:spcBef>
              <a:buFontTx/>
              <a:buChar char="•"/>
              <a:tabLst>
                <a:tab pos="963930" algn="l"/>
              </a:tabLst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To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run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 smart</a:t>
            </a:r>
            <a:r>
              <a:rPr sz="2000" spc="-7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contract.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361950" marR="7620" indent="-342900">
              <a:lnSpc>
                <a:spcPct val="240000"/>
              </a:lnSpc>
              <a:spcBef>
                <a:spcPts val="8"/>
              </a:spcBef>
              <a:buFont typeface="Wingdings" panose="05000000000000000000" pitchFamily="2" charset="2"/>
              <a:buChar char="§"/>
              <a:tabLst>
                <a:tab pos="278130" algn="l"/>
              </a:tabLst>
            </a:pPr>
            <a:r>
              <a:rPr lang="en-IN"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Good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for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debugging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- step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through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 contract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which is extremely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helpful</a:t>
            </a:r>
            <a:r>
              <a:rPr sz="2000" u="sng" dirty="0" smtClean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Rounded MT Bold" panose="020F0704030504030204" pitchFamily="34" charset="0"/>
                <a:cs typeface="Arial"/>
                <a:hlinkClick r:id="rId5"/>
              </a:rPr>
              <a:t> </a:t>
            </a:r>
            <a:r>
              <a:rPr lang="en-IN" sz="2000" u="sng" dirty="0" smtClean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Rounded MT Bold" panose="020F0704030504030204" pitchFamily="34" charset="0"/>
                <a:cs typeface="Arial"/>
                <a:hlinkClick r:id="rId5"/>
              </a:rPr>
              <a:t>Visit: </a:t>
            </a:r>
            <a:r>
              <a:rPr sz="2000" u="sng" spc="-8" dirty="0" smtClean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Rounded MT Bold" panose="020F0704030504030204" pitchFamily="34" charset="0"/>
                <a:cs typeface="Arial"/>
                <a:hlinkClick r:id="rId5"/>
              </a:rPr>
              <a:t>https</a:t>
            </a:r>
            <a:r>
              <a:rPr sz="2000" u="sng" spc="-8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Rounded MT Bold" panose="020F0704030504030204" pitchFamily="34" charset="0"/>
                <a:cs typeface="Arial"/>
                <a:hlinkClick r:id="rId5"/>
              </a:rPr>
              <a:t>://remix.ethereum.org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4" name="object 4"/>
          <p:cNvSpPr/>
          <p:nvPr/>
        </p:nvSpPr>
        <p:spPr>
          <a:xfrm>
            <a:off x="1059180" y="3962698"/>
            <a:ext cx="13700186" cy="63243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25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Demonstration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961389" y="1795080"/>
            <a:ext cx="12907011" cy="32701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000" spc="-8" dirty="0">
                <a:solidFill>
                  <a:srgbClr val="3333CC"/>
                </a:solidFill>
                <a:cs typeface="Calibri"/>
              </a:rPr>
              <a:t>https://ropsten.etherscan.io/tx/0x83e93535fbc10a624c3ac2bdd249a2851d82131d652e78a9d85d2c8e0c7a7cb4</a:t>
            </a:r>
            <a:endParaRPr sz="20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4"/>
          <p:cNvSpPr/>
          <p:nvPr/>
        </p:nvSpPr>
        <p:spPr>
          <a:xfrm>
            <a:off x="870712" y="2279142"/>
            <a:ext cx="3801618" cy="25740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6" name="object 5"/>
          <p:cNvSpPr/>
          <p:nvPr/>
        </p:nvSpPr>
        <p:spPr>
          <a:xfrm>
            <a:off x="843280" y="2263139"/>
            <a:ext cx="3835908" cy="2628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957580" y="2308861"/>
            <a:ext cx="3627120" cy="2289088"/>
          </a:xfrm>
          <a:prstGeom prst="rect">
            <a:avLst/>
          </a:prstGeom>
          <a:solidFill>
            <a:srgbClr val="F4F8F9"/>
          </a:solidFill>
          <a:ln w="9525">
            <a:solidFill>
              <a:srgbClr val="000000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36208" marR="244793">
              <a:spcBef>
                <a:spcPts val="480"/>
              </a:spcBef>
            </a:pPr>
            <a:r>
              <a:rPr sz="2400" spc="-15" dirty="0">
                <a:solidFill>
                  <a:srgbClr val="404040"/>
                </a:solidFill>
                <a:latin typeface="Arial"/>
                <a:cs typeface="Arial"/>
              </a:rPr>
              <a:t>Create Campaign </a:t>
            </a:r>
            <a:r>
              <a:rPr sz="2400" spc="-8" dirty="0">
                <a:solidFill>
                  <a:srgbClr val="404040"/>
                </a:solidFill>
                <a:latin typeface="Arial"/>
                <a:cs typeface="Arial"/>
              </a:rPr>
              <a:t>ID</a:t>
            </a:r>
            <a:r>
              <a:rPr sz="2400" spc="8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spc="-8" dirty="0">
                <a:solidFill>
                  <a:srgbClr val="404040"/>
                </a:solidFill>
                <a:latin typeface="Arial"/>
                <a:cs typeface="Arial"/>
              </a:rPr>
              <a:t>“0”  </a:t>
            </a:r>
            <a:r>
              <a:rPr sz="2400" spc="-15" dirty="0">
                <a:solidFill>
                  <a:srgbClr val="404040"/>
                </a:solidFill>
                <a:latin typeface="Arial"/>
                <a:cs typeface="Arial"/>
              </a:rPr>
              <a:t>with </a:t>
            </a:r>
            <a:r>
              <a:rPr sz="2400" spc="-8" dirty="0">
                <a:solidFill>
                  <a:srgbClr val="404040"/>
                </a:solidFill>
                <a:latin typeface="Arial"/>
                <a:cs typeface="Arial"/>
              </a:rPr>
              <a:t>the goal .01</a:t>
            </a:r>
            <a:r>
              <a:rPr sz="2400" spc="23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spc="-8" dirty="0">
                <a:solidFill>
                  <a:srgbClr val="404040"/>
                </a:solidFill>
                <a:latin typeface="Arial"/>
                <a:cs typeface="Arial"/>
              </a:rPr>
              <a:t>ETH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38"/>
              </a:spcBef>
            </a:pPr>
            <a:endParaRPr sz="247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36208"/>
            <a:r>
              <a:rPr sz="2400" b="1" spc="-8" dirty="0">
                <a:solidFill>
                  <a:srgbClr val="404040"/>
                </a:solidFill>
                <a:latin typeface="Arial"/>
                <a:cs typeface="Arial"/>
              </a:rPr>
              <a:t>Note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651510" indent="-514350">
              <a:buFontTx/>
              <a:buAutoNum type="arabicPeriod"/>
              <a:tabLst>
                <a:tab pos="650558" algn="l"/>
                <a:tab pos="651510" algn="l"/>
              </a:tabLst>
            </a:pPr>
            <a:r>
              <a:rPr sz="2400" spc="-15" dirty="0">
                <a:solidFill>
                  <a:srgbClr val="404040"/>
                </a:solidFill>
                <a:latin typeface="Arial"/>
                <a:cs typeface="Arial"/>
              </a:rPr>
              <a:t>Transaction</a:t>
            </a:r>
            <a:r>
              <a:rPr sz="2400" spc="-23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spc="-8" dirty="0">
                <a:solidFill>
                  <a:srgbClr val="404040"/>
                </a:solidFill>
                <a:latin typeface="Arial"/>
                <a:cs typeface="Arial"/>
              </a:rPr>
              <a:t>Hash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651510" indent="-514350">
              <a:buFontTx/>
              <a:buAutoNum type="arabicPeriod"/>
              <a:tabLst>
                <a:tab pos="650558" algn="l"/>
                <a:tab pos="651510" algn="l"/>
              </a:tabLst>
            </a:pPr>
            <a:r>
              <a:rPr sz="2400" spc="-8" dirty="0">
                <a:solidFill>
                  <a:srgbClr val="404040"/>
                </a:solidFill>
                <a:latin typeface="Arial"/>
                <a:cs typeface="Arial"/>
              </a:rPr>
              <a:t>Logs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7"/>
          <p:cNvSpPr/>
          <p:nvPr/>
        </p:nvSpPr>
        <p:spPr>
          <a:xfrm>
            <a:off x="7246938" y="2308861"/>
            <a:ext cx="9872663" cy="66436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21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</a:rPr>
              <a:t>Demonstration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981709" y="1795080"/>
            <a:ext cx="10412730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8" dirty="0">
                <a:solidFill>
                  <a:srgbClr val="3333CC"/>
                </a:solidFill>
                <a:cs typeface="Calibri"/>
              </a:rPr>
              <a:t>https://ropsten.etherscan.io/tx/0x38ce5ced537d62654a28fa71826811dc0ded700f1915f77775b86af4c9bb5781</a:t>
            </a:r>
            <a:endParaRPr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4"/>
          <p:cNvSpPr/>
          <p:nvPr/>
        </p:nvSpPr>
        <p:spPr>
          <a:xfrm>
            <a:off x="877316" y="2279142"/>
            <a:ext cx="3799332" cy="25740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6" name="object 5"/>
          <p:cNvSpPr/>
          <p:nvPr/>
        </p:nvSpPr>
        <p:spPr>
          <a:xfrm>
            <a:off x="863600" y="2263139"/>
            <a:ext cx="3822192" cy="2628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963613" y="2308861"/>
            <a:ext cx="3627120" cy="2289088"/>
          </a:xfrm>
          <a:prstGeom prst="rect">
            <a:avLst/>
          </a:prstGeom>
          <a:solidFill>
            <a:srgbClr val="F4F8F9"/>
          </a:solidFill>
          <a:ln w="9525">
            <a:solidFill>
              <a:srgbClr val="000000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37160" marR="244793">
              <a:spcBef>
                <a:spcPts val="480"/>
              </a:spcBef>
            </a:pPr>
            <a:r>
              <a:rPr sz="2400" spc="-15" dirty="0">
                <a:solidFill>
                  <a:srgbClr val="404040"/>
                </a:solidFill>
                <a:latin typeface="Arial"/>
                <a:cs typeface="Arial"/>
              </a:rPr>
              <a:t>Create Campaign </a:t>
            </a:r>
            <a:r>
              <a:rPr sz="2400" spc="-8" dirty="0">
                <a:solidFill>
                  <a:srgbClr val="404040"/>
                </a:solidFill>
                <a:latin typeface="Arial"/>
                <a:cs typeface="Arial"/>
              </a:rPr>
              <a:t>ID</a:t>
            </a:r>
            <a:r>
              <a:rPr sz="2400" spc="8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spc="-8" dirty="0">
                <a:solidFill>
                  <a:srgbClr val="404040"/>
                </a:solidFill>
                <a:latin typeface="Arial"/>
                <a:cs typeface="Arial"/>
              </a:rPr>
              <a:t>“1”  </a:t>
            </a:r>
            <a:r>
              <a:rPr sz="2400" spc="-15" dirty="0">
                <a:solidFill>
                  <a:srgbClr val="404040"/>
                </a:solidFill>
                <a:latin typeface="Arial"/>
                <a:cs typeface="Arial"/>
              </a:rPr>
              <a:t>with </a:t>
            </a:r>
            <a:r>
              <a:rPr sz="2400" spc="-8" dirty="0">
                <a:solidFill>
                  <a:srgbClr val="404040"/>
                </a:solidFill>
                <a:latin typeface="Arial"/>
                <a:cs typeface="Arial"/>
              </a:rPr>
              <a:t>the goal .02</a:t>
            </a:r>
            <a:r>
              <a:rPr sz="2400" spc="23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spc="-8" dirty="0">
                <a:solidFill>
                  <a:srgbClr val="404040"/>
                </a:solidFill>
                <a:latin typeface="Arial"/>
                <a:cs typeface="Arial"/>
              </a:rPr>
              <a:t>ETH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38"/>
              </a:spcBef>
            </a:pPr>
            <a:endParaRPr sz="247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37160"/>
            <a:r>
              <a:rPr sz="2400" b="1" spc="-8" dirty="0">
                <a:solidFill>
                  <a:srgbClr val="404040"/>
                </a:solidFill>
                <a:latin typeface="Arial"/>
                <a:cs typeface="Arial"/>
              </a:rPr>
              <a:t>Note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651510" indent="-514350">
              <a:buFontTx/>
              <a:buAutoNum type="arabicPeriod"/>
              <a:tabLst>
                <a:tab pos="651510" algn="l"/>
                <a:tab pos="652463" algn="l"/>
              </a:tabLst>
            </a:pPr>
            <a:r>
              <a:rPr sz="2400" spc="-15" dirty="0">
                <a:solidFill>
                  <a:srgbClr val="404040"/>
                </a:solidFill>
                <a:latin typeface="Arial"/>
                <a:cs typeface="Arial"/>
              </a:rPr>
              <a:t>Transaction</a:t>
            </a:r>
            <a:r>
              <a:rPr sz="2400" spc="-23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spc="-8" dirty="0">
                <a:solidFill>
                  <a:srgbClr val="404040"/>
                </a:solidFill>
                <a:latin typeface="Arial"/>
                <a:cs typeface="Arial"/>
              </a:rPr>
              <a:t>Hash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651510" indent="-514350">
              <a:buFontTx/>
              <a:buAutoNum type="arabicPeriod"/>
              <a:tabLst>
                <a:tab pos="651510" algn="l"/>
                <a:tab pos="652463" algn="l"/>
              </a:tabLst>
            </a:pPr>
            <a:r>
              <a:rPr sz="2400" spc="-8" dirty="0">
                <a:solidFill>
                  <a:srgbClr val="404040"/>
                </a:solidFill>
                <a:latin typeface="Arial"/>
                <a:cs typeface="Arial"/>
              </a:rPr>
              <a:t>Logs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7"/>
          <p:cNvSpPr/>
          <p:nvPr/>
        </p:nvSpPr>
        <p:spPr>
          <a:xfrm>
            <a:off x="6667500" y="2308861"/>
            <a:ext cx="9858375" cy="7100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21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</a:rPr>
              <a:t>Demonstration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1032509" y="1906767"/>
            <a:ext cx="10552748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8" dirty="0">
                <a:solidFill>
                  <a:srgbClr val="3333CC"/>
                </a:solidFill>
                <a:cs typeface="Calibri"/>
              </a:rPr>
              <a:t>https://ropsten.etherscan.io/tx/0x31d4aa9c1d2431845754310bc8693384bbdf6db836e2572ac52b81b357ceaa78</a:t>
            </a:r>
            <a:endParaRPr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4"/>
          <p:cNvSpPr/>
          <p:nvPr/>
        </p:nvSpPr>
        <p:spPr>
          <a:xfrm>
            <a:off x="928116" y="2390829"/>
            <a:ext cx="3799332" cy="2916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6" name="object 5"/>
          <p:cNvSpPr/>
          <p:nvPr/>
        </p:nvSpPr>
        <p:spPr>
          <a:xfrm>
            <a:off x="914400" y="2374826"/>
            <a:ext cx="3655314" cy="29946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1014413" y="2420548"/>
            <a:ext cx="3627120" cy="3027752"/>
          </a:xfrm>
          <a:prstGeom prst="rect">
            <a:avLst/>
          </a:prstGeom>
          <a:solidFill>
            <a:srgbClr val="F4F8F9"/>
          </a:solidFill>
          <a:ln w="9525">
            <a:solidFill>
              <a:srgbClr val="000000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37160" marR="411480">
              <a:spcBef>
                <a:spcPts val="480"/>
              </a:spcBef>
            </a:pPr>
            <a:r>
              <a:rPr sz="2400" spc="-8" dirty="0">
                <a:solidFill>
                  <a:srgbClr val="404040"/>
                </a:solidFill>
                <a:latin typeface="Arial"/>
                <a:cs typeface="Arial"/>
              </a:rPr>
              <a:t>Contribute .15 Ether  to the </a:t>
            </a:r>
            <a:r>
              <a:rPr sz="2400" spc="-15" dirty="0">
                <a:solidFill>
                  <a:srgbClr val="404040"/>
                </a:solidFill>
                <a:latin typeface="Arial"/>
                <a:cs typeface="Arial"/>
              </a:rPr>
              <a:t>Campaign </a:t>
            </a:r>
            <a:r>
              <a:rPr sz="2400" spc="-8" dirty="0">
                <a:solidFill>
                  <a:srgbClr val="404040"/>
                </a:solidFill>
                <a:latin typeface="Arial"/>
                <a:cs typeface="Arial"/>
              </a:rPr>
              <a:t>ID  “1”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38"/>
              </a:spcBef>
            </a:pPr>
            <a:endParaRPr sz="247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37160"/>
            <a:r>
              <a:rPr sz="2400" b="1" spc="-8" dirty="0" smtClean="0">
                <a:solidFill>
                  <a:srgbClr val="0070C0"/>
                </a:solidFill>
                <a:latin typeface="Arial"/>
                <a:cs typeface="Arial"/>
              </a:rPr>
              <a:t>Note</a:t>
            </a:r>
            <a:r>
              <a:rPr lang="en-IN" sz="2400" b="1" spc="-8" dirty="0" smtClean="0">
                <a:solidFill>
                  <a:srgbClr val="0070C0"/>
                </a:solidFill>
                <a:latin typeface="Arial"/>
                <a:cs typeface="Arial"/>
              </a:rPr>
              <a:t>:</a:t>
            </a:r>
            <a:endParaRPr sz="240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651510" indent="-514350">
              <a:buFontTx/>
              <a:buAutoNum type="arabicPeriod"/>
              <a:tabLst>
                <a:tab pos="651510" algn="l"/>
                <a:tab pos="652463" algn="l"/>
              </a:tabLst>
            </a:pPr>
            <a:r>
              <a:rPr sz="2400" spc="-15" dirty="0">
                <a:solidFill>
                  <a:srgbClr val="404040"/>
                </a:solidFill>
                <a:latin typeface="Arial"/>
                <a:cs typeface="Arial"/>
              </a:rPr>
              <a:t>Transaction</a:t>
            </a:r>
            <a:r>
              <a:rPr sz="2400" spc="-23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spc="-8" dirty="0">
                <a:solidFill>
                  <a:srgbClr val="404040"/>
                </a:solidFill>
                <a:latin typeface="Arial"/>
                <a:cs typeface="Arial"/>
              </a:rPr>
              <a:t>Hash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651510" indent="-514350">
              <a:buFontTx/>
              <a:buAutoNum type="arabicPeriod"/>
              <a:tabLst>
                <a:tab pos="651510" algn="l"/>
                <a:tab pos="652463" algn="l"/>
              </a:tabLst>
            </a:pPr>
            <a:r>
              <a:rPr sz="2400" spc="-8" dirty="0">
                <a:solidFill>
                  <a:srgbClr val="404040"/>
                </a:solidFill>
                <a:latin typeface="Arial"/>
                <a:cs typeface="Arial"/>
              </a:rPr>
              <a:t>Logs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651510" indent="-514350">
              <a:buFontTx/>
              <a:buAutoNum type="arabicPeriod"/>
              <a:tabLst>
                <a:tab pos="651510" algn="l"/>
                <a:tab pos="652463" algn="l"/>
              </a:tabLst>
            </a:pPr>
            <a:r>
              <a:rPr sz="2400" spc="-45" dirty="0">
                <a:solidFill>
                  <a:srgbClr val="404040"/>
                </a:solidFill>
                <a:latin typeface="Arial"/>
                <a:cs typeface="Arial"/>
              </a:rPr>
              <a:t>Value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7"/>
          <p:cNvSpPr/>
          <p:nvPr/>
        </p:nvSpPr>
        <p:spPr>
          <a:xfrm>
            <a:off x="7972425" y="2268222"/>
            <a:ext cx="9477375" cy="7185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82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</a:rPr>
              <a:t>Demonstration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1002029" y="1876360"/>
            <a:ext cx="10268901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8" dirty="0">
                <a:solidFill>
                  <a:srgbClr val="3333CC"/>
                </a:solidFill>
                <a:cs typeface="Calibri"/>
              </a:rPr>
              <a:t>https://ropsten.etherscan.io/tx/0xfc57a27ed32cab8f4d4fc7aecfaa8d986d4c5bc6428c4b5ae2bcb1c790707c27</a:t>
            </a:r>
            <a:endParaRPr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4"/>
          <p:cNvSpPr/>
          <p:nvPr/>
        </p:nvSpPr>
        <p:spPr>
          <a:xfrm>
            <a:off x="897636" y="2360422"/>
            <a:ext cx="3799332" cy="2916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6" name="object 5"/>
          <p:cNvSpPr/>
          <p:nvPr/>
        </p:nvSpPr>
        <p:spPr>
          <a:xfrm>
            <a:off x="883920" y="2344419"/>
            <a:ext cx="3474720" cy="29946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983933" y="2390141"/>
            <a:ext cx="3627120" cy="2658420"/>
          </a:xfrm>
          <a:prstGeom prst="rect">
            <a:avLst/>
          </a:prstGeom>
          <a:solidFill>
            <a:srgbClr val="F4F8F9"/>
          </a:solidFill>
          <a:ln w="9525">
            <a:solidFill>
              <a:srgbClr val="000000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37160" marR="700088">
              <a:spcBef>
                <a:spcPts val="480"/>
              </a:spcBef>
            </a:pPr>
            <a:r>
              <a:rPr sz="2400" spc="-15" dirty="0">
                <a:solidFill>
                  <a:srgbClr val="404040"/>
                </a:solidFill>
                <a:latin typeface="Arial"/>
                <a:cs typeface="Arial"/>
              </a:rPr>
              <a:t>Check </a:t>
            </a:r>
            <a:r>
              <a:rPr sz="2400" spc="-8" dirty="0">
                <a:solidFill>
                  <a:srgbClr val="404040"/>
                </a:solidFill>
                <a:latin typeface="Arial"/>
                <a:cs typeface="Arial"/>
              </a:rPr>
              <a:t>if camp ID  “1” goal is</a:t>
            </a:r>
            <a:r>
              <a:rPr sz="2400" spc="-38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spc="-8" dirty="0">
                <a:solidFill>
                  <a:srgbClr val="404040"/>
                </a:solidFill>
                <a:latin typeface="Arial"/>
                <a:cs typeface="Arial"/>
              </a:rPr>
              <a:t>reached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38"/>
              </a:spcBef>
            </a:pPr>
            <a:endParaRPr sz="247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37160"/>
            <a:r>
              <a:rPr sz="2400" b="1" spc="-8" dirty="0">
                <a:solidFill>
                  <a:srgbClr val="404040"/>
                </a:solidFill>
                <a:latin typeface="Arial"/>
                <a:cs typeface="Arial"/>
              </a:rPr>
              <a:t>Note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651510" indent="-514350">
              <a:buFontTx/>
              <a:buAutoNum type="arabicPeriod"/>
              <a:tabLst>
                <a:tab pos="651510" algn="l"/>
                <a:tab pos="652463" algn="l"/>
              </a:tabLst>
            </a:pPr>
            <a:r>
              <a:rPr sz="2400" spc="-15" dirty="0">
                <a:solidFill>
                  <a:srgbClr val="404040"/>
                </a:solidFill>
                <a:latin typeface="Arial"/>
                <a:cs typeface="Arial"/>
              </a:rPr>
              <a:t>Transaction</a:t>
            </a:r>
            <a:r>
              <a:rPr sz="2400" spc="-23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spc="-8" dirty="0">
                <a:solidFill>
                  <a:srgbClr val="404040"/>
                </a:solidFill>
                <a:latin typeface="Arial"/>
                <a:cs typeface="Arial"/>
              </a:rPr>
              <a:t>Hash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651510" indent="-514350">
              <a:buFontTx/>
              <a:buAutoNum type="arabicPeriod"/>
              <a:tabLst>
                <a:tab pos="651510" algn="l"/>
                <a:tab pos="652463" algn="l"/>
              </a:tabLst>
            </a:pPr>
            <a:r>
              <a:rPr sz="2400" spc="-8" dirty="0">
                <a:solidFill>
                  <a:srgbClr val="404040"/>
                </a:solidFill>
                <a:latin typeface="Arial"/>
                <a:cs typeface="Arial"/>
              </a:rPr>
              <a:t>Logs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651510" indent="-514350">
              <a:buFontTx/>
              <a:buAutoNum type="arabicPeriod"/>
              <a:tabLst>
                <a:tab pos="651510" algn="l"/>
                <a:tab pos="652463" algn="l"/>
              </a:tabLst>
            </a:pPr>
            <a:r>
              <a:rPr sz="2400" spc="-45" dirty="0">
                <a:solidFill>
                  <a:srgbClr val="404040"/>
                </a:solidFill>
                <a:latin typeface="Arial"/>
                <a:cs typeface="Arial"/>
              </a:rPr>
              <a:t>Value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7"/>
          <p:cNvSpPr/>
          <p:nvPr/>
        </p:nvSpPr>
        <p:spPr>
          <a:xfrm>
            <a:off x="6355080" y="2390140"/>
            <a:ext cx="9725025" cy="6972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42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</a:rPr>
              <a:t>Demonstration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838200" y="2016892"/>
            <a:ext cx="10268901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8" dirty="0">
                <a:solidFill>
                  <a:srgbClr val="3333CC"/>
                </a:solidFill>
                <a:cs typeface="Calibri"/>
              </a:rPr>
              <a:t>https://ropsten.etherscan.io/tx/0xfc57a27ed32cab8f4d4fc7aecfaa8d986d4c5bc6428c4b5ae2bcb1c790707c27</a:t>
            </a:r>
            <a:endParaRPr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4"/>
          <p:cNvSpPr/>
          <p:nvPr/>
        </p:nvSpPr>
        <p:spPr>
          <a:xfrm>
            <a:off x="4267200" y="2595709"/>
            <a:ext cx="9220200" cy="6662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45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</a:rPr>
              <a:t>Demonstration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3"/>
          <p:cNvSpPr/>
          <p:nvPr/>
        </p:nvSpPr>
        <p:spPr>
          <a:xfrm>
            <a:off x="3036094" y="1971452"/>
            <a:ext cx="12215813" cy="66697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63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Demonstration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3"/>
          <p:cNvSpPr/>
          <p:nvPr/>
        </p:nvSpPr>
        <p:spPr>
          <a:xfrm>
            <a:off x="2652713" y="1955101"/>
            <a:ext cx="13120688" cy="59007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20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796" y="4673446"/>
            <a:ext cx="1706499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z="7200" b="1" spc="-5" dirty="0" smtClean="0">
                <a:solidFill>
                  <a:prstClr val="black"/>
                </a:solidFill>
                <a:cs typeface="Calibri"/>
              </a:rPr>
              <a:t>Functions</a:t>
            </a:r>
            <a:endParaRPr sz="7200" b="1" spc="-5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178163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4973" y="1715262"/>
            <a:ext cx="1642110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057400" y="4450354"/>
            <a:ext cx="14858999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6600" b="1" spc="-5" dirty="0" smtClean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Solid Hands-on in Solidity</a:t>
            </a:r>
            <a:endParaRPr sz="6600" dirty="0">
              <a:latin typeface="Trebuchet MS" panose="020B0603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357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2" name="object 2"/>
          <p:cNvSpPr/>
          <p:nvPr/>
        </p:nvSpPr>
        <p:spPr>
          <a:xfrm>
            <a:off x="5519928" y="2904744"/>
            <a:ext cx="2663952" cy="666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3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1525015" y="0"/>
                </a:moveTo>
                <a:lnTo>
                  <a:pt x="1472162" y="1465"/>
                </a:lnTo>
                <a:lnTo>
                  <a:pt x="1419984" y="4935"/>
                </a:lnTo>
                <a:lnTo>
                  <a:pt x="1368537" y="10362"/>
                </a:lnTo>
                <a:lnTo>
                  <a:pt x="1317877" y="17698"/>
                </a:lnTo>
                <a:lnTo>
                  <a:pt x="1268063" y="26899"/>
                </a:lnTo>
                <a:lnTo>
                  <a:pt x="1219149" y="37916"/>
                </a:lnTo>
                <a:lnTo>
                  <a:pt x="1171193" y="50702"/>
                </a:lnTo>
                <a:lnTo>
                  <a:pt x="1124252" y="65212"/>
                </a:lnTo>
                <a:lnTo>
                  <a:pt x="1078381" y="81397"/>
                </a:lnTo>
                <a:lnTo>
                  <a:pt x="1033637" y="99212"/>
                </a:lnTo>
                <a:lnTo>
                  <a:pt x="990077" y="118610"/>
                </a:lnTo>
                <a:lnTo>
                  <a:pt x="947757" y="139543"/>
                </a:lnTo>
                <a:lnTo>
                  <a:pt x="906735" y="161965"/>
                </a:lnTo>
                <a:lnTo>
                  <a:pt x="867066" y="185829"/>
                </a:lnTo>
                <a:lnTo>
                  <a:pt x="828807" y="211088"/>
                </a:lnTo>
                <a:lnTo>
                  <a:pt x="792014" y="237695"/>
                </a:lnTo>
                <a:lnTo>
                  <a:pt x="756745" y="265604"/>
                </a:lnTo>
                <a:lnTo>
                  <a:pt x="723055" y="294768"/>
                </a:lnTo>
                <a:lnTo>
                  <a:pt x="691002" y="325140"/>
                </a:lnTo>
                <a:lnTo>
                  <a:pt x="660641" y="356672"/>
                </a:lnTo>
                <a:lnTo>
                  <a:pt x="632030" y="389319"/>
                </a:lnTo>
                <a:lnTo>
                  <a:pt x="605225" y="423034"/>
                </a:lnTo>
                <a:lnTo>
                  <a:pt x="580282" y="457769"/>
                </a:lnTo>
                <a:lnTo>
                  <a:pt x="557258" y="493478"/>
                </a:lnTo>
                <a:lnTo>
                  <a:pt x="536210" y="530114"/>
                </a:lnTo>
                <a:lnTo>
                  <a:pt x="517194" y="567630"/>
                </a:lnTo>
                <a:lnTo>
                  <a:pt x="500266" y="605979"/>
                </a:lnTo>
                <a:lnTo>
                  <a:pt x="485484" y="645115"/>
                </a:lnTo>
                <a:lnTo>
                  <a:pt x="472904" y="684991"/>
                </a:lnTo>
                <a:lnTo>
                  <a:pt x="462582" y="725559"/>
                </a:lnTo>
                <a:lnTo>
                  <a:pt x="454574" y="766774"/>
                </a:lnTo>
                <a:lnTo>
                  <a:pt x="448939" y="808587"/>
                </a:lnTo>
                <a:lnTo>
                  <a:pt x="445731" y="850954"/>
                </a:lnTo>
                <a:lnTo>
                  <a:pt x="445007" y="893826"/>
                </a:lnTo>
                <a:lnTo>
                  <a:pt x="0" y="1140078"/>
                </a:lnTo>
                <a:lnTo>
                  <a:pt x="528701" y="1224533"/>
                </a:lnTo>
                <a:lnTo>
                  <a:pt x="550315" y="1263922"/>
                </a:lnTo>
                <a:lnTo>
                  <a:pt x="574084" y="1302144"/>
                </a:lnTo>
                <a:lnTo>
                  <a:pt x="599935" y="1339161"/>
                </a:lnTo>
                <a:lnTo>
                  <a:pt x="627793" y="1374932"/>
                </a:lnTo>
                <a:lnTo>
                  <a:pt x="657587" y="1409419"/>
                </a:lnTo>
                <a:lnTo>
                  <a:pt x="689243" y="1442583"/>
                </a:lnTo>
                <a:lnTo>
                  <a:pt x="722689" y="1474385"/>
                </a:lnTo>
                <a:lnTo>
                  <a:pt x="757850" y="1504786"/>
                </a:lnTo>
                <a:lnTo>
                  <a:pt x="794655" y="1533747"/>
                </a:lnTo>
                <a:lnTo>
                  <a:pt x="833029" y="1561228"/>
                </a:lnTo>
                <a:lnTo>
                  <a:pt x="872900" y="1587191"/>
                </a:lnTo>
                <a:lnTo>
                  <a:pt x="914196" y="1611596"/>
                </a:lnTo>
                <a:lnTo>
                  <a:pt x="956842" y="1634405"/>
                </a:lnTo>
                <a:lnTo>
                  <a:pt x="1000766" y="1655578"/>
                </a:lnTo>
                <a:lnTo>
                  <a:pt x="1045894" y="1675077"/>
                </a:lnTo>
                <a:lnTo>
                  <a:pt x="1092155" y="1692862"/>
                </a:lnTo>
                <a:lnTo>
                  <a:pt x="1139473" y="1708894"/>
                </a:lnTo>
                <a:lnTo>
                  <a:pt x="1187778" y="1723134"/>
                </a:lnTo>
                <a:lnTo>
                  <a:pt x="1236995" y="1735543"/>
                </a:lnTo>
                <a:lnTo>
                  <a:pt x="1287051" y="1746083"/>
                </a:lnTo>
                <a:lnTo>
                  <a:pt x="1337874" y="1754713"/>
                </a:lnTo>
                <a:lnTo>
                  <a:pt x="1389390" y="1761396"/>
                </a:lnTo>
                <a:lnTo>
                  <a:pt x="1441526" y="1766091"/>
                </a:lnTo>
                <a:lnTo>
                  <a:pt x="1494210" y="1768760"/>
                </a:lnTo>
                <a:lnTo>
                  <a:pt x="1547367" y="1769364"/>
                </a:lnTo>
                <a:lnTo>
                  <a:pt x="1600221" y="1767898"/>
                </a:lnTo>
                <a:lnTo>
                  <a:pt x="1652399" y="1764428"/>
                </a:lnTo>
                <a:lnTo>
                  <a:pt x="1703846" y="1759001"/>
                </a:lnTo>
                <a:lnTo>
                  <a:pt x="1754506" y="1751665"/>
                </a:lnTo>
                <a:lnTo>
                  <a:pt x="1804320" y="1742464"/>
                </a:lnTo>
                <a:lnTo>
                  <a:pt x="1853234" y="1731447"/>
                </a:lnTo>
                <a:lnTo>
                  <a:pt x="1901190" y="1718661"/>
                </a:lnTo>
                <a:lnTo>
                  <a:pt x="1948131" y="1704151"/>
                </a:lnTo>
                <a:lnTo>
                  <a:pt x="1994002" y="1687966"/>
                </a:lnTo>
                <a:lnTo>
                  <a:pt x="2038746" y="1670151"/>
                </a:lnTo>
                <a:lnTo>
                  <a:pt x="2082306" y="1650753"/>
                </a:lnTo>
                <a:lnTo>
                  <a:pt x="2124626" y="1629820"/>
                </a:lnTo>
                <a:lnTo>
                  <a:pt x="2165648" y="1607398"/>
                </a:lnTo>
                <a:lnTo>
                  <a:pt x="2205317" y="1583534"/>
                </a:lnTo>
                <a:lnTo>
                  <a:pt x="2243576" y="1558275"/>
                </a:lnTo>
                <a:lnTo>
                  <a:pt x="2280369" y="1531668"/>
                </a:lnTo>
                <a:lnTo>
                  <a:pt x="2315638" y="1503759"/>
                </a:lnTo>
                <a:lnTo>
                  <a:pt x="2349328" y="1474595"/>
                </a:lnTo>
                <a:lnTo>
                  <a:pt x="2381381" y="1444223"/>
                </a:lnTo>
                <a:lnTo>
                  <a:pt x="2411742" y="1412691"/>
                </a:lnTo>
                <a:lnTo>
                  <a:pt x="2440353" y="1380044"/>
                </a:lnTo>
                <a:lnTo>
                  <a:pt x="2467158" y="1346329"/>
                </a:lnTo>
                <a:lnTo>
                  <a:pt x="2492101" y="1311594"/>
                </a:lnTo>
                <a:lnTo>
                  <a:pt x="2515125" y="1275885"/>
                </a:lnTo>
                <a:lnTo>
                  <a:pt x="2536173" y="1239249"/>
                </a:lnTo>
                <a:lnTo>
                  <a:pt x="2555189" y="1201733"/>
                </a:lnTo>
                <a:lnTo>
                  <a:pt x="2572117" y="1163384"/>
                </a:lnTo>
                <a:lnTo>
                  <a:pt x="2586899" y="1124248"/>
                </a:lnTo>
                <a:lnTo>
                  <a:pt x="2599479" y="1084372"/>
                </a:lnTo>
                <a:lnTo>
                  <a:pt x="2609801" y="1043804"/>
                </a:lnTo>
                <a:lnTo>
                  <a:pt x="2617809" y="1002589"/>
                </a:lnTo>
                <a:lnTo>
                  <a:pt x="2623444" y="960776"/>
                </a:lnTo>
                <a:lnTo>
                  <a:pt x="2626652" y="918409"/>
                </a:lnTo>
                <a:lnTo>
                  <a:pt x="2627376" y="875538"/>
                </a:lnTo>
                <a:lnTo>
                  <a:pt x="2625571" y="832687"/>
                </a:lnTo>
                <a:lnTo>
                  <a:pt x="2621296" y="790384"/>
                </a:lnTo>
                <a:lnTo>
                  <a:pt x="2614606" y="748674"/>
                </a:lnTo>
                <a:lnTo>
                  <a:pt x="2605561" y="707603"/>
                </a:lnTo>
                <a:lnTo>
                  <a:pt x="2594217" y="667218"/>
                </a:lnTo>
                <a:lnTo>
                  <a:pt x="2580633" y="627563"/>
                </a:lnTo>
                <a:lnTo>
                  <a:pt x="2564866" y="588684"/>
                </a:lnTo>
                <a:lnTo>
                  <a:pt x="2546974" y="550628"/>
                </a:lnTo>
                <a:lnTo>
                  <a:pt x="2527015" y="513441"/>
                </a:lnTo>
                <a:lnTo>
                  <a:pt x="2505046" y="477167"/>
                </a:lnTo>
                <a:lnTo>
                  <a:pt x="2481125" y="441854"/>
                </a:lnTo>
                <a:lnTo>
                  <a:pt x="2455309" y="407546"/>
                </a:lnTo>
                <a:lnTo>
                  <a:pt x="2427658" y="374290"/>
                </a:lnTo>
                <a:lnTo>
                  <a:pt x="2398228" y="342131"/>
                </a:lnTo>
                <a:lnTo>
                  <a:pt x="2367077" y="311116"/>
                </a:lnTo>
                <a:lnTo>
                  <a:pt x="2334262" y="281289"/>
                </a:lnTo>
                <a:lnTo>
                  <a:pt x="2299843" y="252698"/>
                </a:lnTo>
                <a:lnTo>
                  <a:pt x="2263875" y="225387"/>
                </a:lnTo>
                <a:lnTo>
                  <a:pt x="2226417" y="199403"/>
                </a:lnTo>
                <a:lnTo>
                  <a:pt x="2187528" y="174791"/>
                </a:lnTo>
                <a:lnTo>
                  <a:pt x="2147263" y="151598"/>
                </a:lnTo>
                <a:lnTo>
                  <a:pt x="2105682" y="129869"/>
                </a:lnTo>
                <a:lnTo>
                  <a:pt x="2062842" y="109649"/>
                </a:lnTo>
                <a:lnTo>
                  <a:pt x="2018801" y="90986"/>
                </a:lnTo>
                <a:lnTo>
                  <a:pt x="1973616" y="73924"/>
                </a:lnTo>
                <a:lnTo>
                  <a:pt x="1927345" y="58509"/>
                </a:lnTo>
                <a:lnTo>
                  <a:pt x="1880046" y="44788"/>
                </a:lnTo>
                <a:lnTo>
                  <a:pt x="1831776" y="32806"/>
                </a:lnTo>
                <a:lnTo>
                  <a:pt x="1782594" y="22608"/>
                </a:lnTo>
                <a:lnTo>
                  <a:pt x="1732557" y="14242"/>
                </a:lnTo>
                <a:lnTo>
                  <a:pt x="1681723" y="7752"/>
                </a:lnTo>
                <a:lnTo>
                  <a:pt x="1630150" y="3184"/>
                </a:lnTo>
                <a:lnTo>
                  <a:pt x="1577895" y="585"/>
                </a:lnTo>
                <a:lnTo>
                  <a:pt x="15250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4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0" y="1140078"/>
                </a:moveTo>
                <a:lnTo>
                  <a:pt x="445007" y="893826"/>
                </a:lnTo>
                <a:lnTo>
                  <a:pt x="445731" y="850954"/>
                </a:lnTo>
                <a:lnTo>
                  <a:pt x="448939" y="808587"/>
                </a:lnTo>
                <a:lnTo>
                  <a:pt x="454574" y="766774"/>
                </a:lnTo>
                <a:lnTo>
                  <a:pt x="462582" y="725559"/>
                </a:lnTo>
                <a:lnTo>
                  <a:pt x="472904" y="684991"/>
                </a:lnTo>
                <a:lnTo>
                  <a:pt x="485484" y="645115"/>
                </a:lnTo>
                <a:lnTo>
                  <a:pt x="500266" y="605979"/>
                </a:lnTo>
                <a:lnTo>
                  <a:pt x="517194" y="567630"/>
                </a:lnTo>
                <a:lnTo>
                  <a:pt x="536210" y="530114"/>
                </a:lnTo>
                <a:lnTo>
                  <a:pt x="557258" y="493478"/>
                </a:lnTo>
                <a:lnTo>
                  <a:pt x="580282" y="457769"/>
                </a:lnTo>
                <a:lnTo>
                  <a:pt x="605225" y="423034"/>
                </a:lnTo>
                <a:lnTo>
                  <a:pt x="632030" y="389319"/>
                </a:lnTo>
                <a:lnTo>
                  <a:pt x="660641" y="356672"/>
                </a:lnTo>
                <a:lnTo>
                  <a:pt x="691002" y="325140"/>
                </a:lnTo>
                <a:lnTo>
                  <a:pt x="723055" y="294768"/>
                </a:lnTo>
                <a:lnTo>
                  <a:pt x="756745" y="265604"/>
                </a:lnTo>
                <a:lnTo>
                  <a:pt x="792014" y="237695"/>
                </a:lnTo>
                <a:lnTo>
                  <a:pt x="828807" y="211088"/>
                </a:lnTo>
                <a:lnTo>
                  <a:pt x="867066" y="185829"/>
                </a:lnTo>
                <a:lnTo>
                  <a:pt x="906735" y="161965"/>
                </a:lnTo>
                <a:lnTo>
                  <a:pt x="947757" y="139543"/>
                </a:lnTo>
                <a:lnTo>
                  <a:pt x="990077" y="118610"/>
                </a:lnTo>
                <a:lnTo>
                  <a:pt x="1033637" y="99212"/>
                </a:lnTo>
                <a:lnTo>
                  <a:pt x="1078381" y="81397"/>
                </a:lnTo>
                <a:lnTo>
                  <a:pt x="1124252" y="65212"/>
                </a:lnTo>
                <a:lnTo>
                  <a:pt x="1171193" y="50702"/>
                </a:lnTo>
                <a:lnTo>
                  <a:pt x="1219149" y="37916"/>
                </a:lnTo>
                <a:lnTo>
                  <a:pt x="1268063" y="26899"/>
                </a:lnTo>
                <a:lnTo>
                  <a:pt x="1317877" y="17698"/>
                </a:lnTo>
                <a:lnTo>
                  <a:pt x="1368537" y="10362"/>
                </a:lnTo>
                <a:lnTo>
                  <a:pt x="1419984" y="4935"/>
                </a:lnTo>
                <a:lnTo>
                  <a:pt x="1472162" y="1465"/>
                </a:lnTo>
                <a:lnTo>
                  <a:pt x="1525015" y="0"/>
                </a:lnTo>
                <a:lnTo>
                  <a:pt x="1577895" y="585"/>
                </a:lnTo>
                <a:lnTo>
                  <a:pt x="1630150" y="3184"/>
                </a:lnTo>
                <a:lnTo>
                  <a:pt x="1681723" y="7752"/>
                </a:lnTo>
                <a:lnTo>
                  <a:pt x="1732557" y="14242"/>
                </a:lnTo>
                <a:lnTo>
                  <a:pt x="1782594" y="22608"/>
                </a:lnTo>
                <a:lnTo>
                  <a:pt x="1831776" y="32806"/>
                </a:lnTo>
                <a:lnTo>
                  <a:pt x="1880046" y="44788"/>
                </a:lnTo>
                <a:lnTo>
                  <a:pt x="1927345" y="58509"/>
                </a:lnTo>
                <a:lnTo>
                  <a:pt x="1973616" y="73924"/>
                </a:lnTo>
                <a:lnTo>
                  <a:pt x="2018801" y="90986"/>
                </a:lnTo>
                <a:lnTo>
                  <a:pt x="2062842" y="109649"/>
                </a:lnTo>
                <a:lnTo>
                  <a:pt x="2105682" y="129869"/>
                </a:lnTo>
                <a:lnTo>
                  <a:pt x="2147263" y="151598"/>
                </a:lnTo>
                <a:lnTo>
                  <a:pt x="2187528" y="174791"/>
                </a:lnTo>
                <a:lnTo>
                  <a:pt x="2226417" y="199403"/>
                </a:lnTo>
                <a:lnTo>
                  <a:pt x="2263875" y="225387"/>
                </a:lnTo>
                <a:lnTo>
                  <a:pt x="2299843" y="252698"/>
                </a:lnTo>
                <a:lnTo>
                  <a:pt x="2334262" y="281289"/>
                </a:lnTo>
                <a:lnTo>
                  <a:pt x="2367077" y="311116"/>
                </a:lnTo>
                <a:lnTo>
                  <a:pt x="2398228" y="342131"/>
                </a:lnTo>
                <a:lnTo>
                  <a:pt x="2427658" y="374290"/>
                </a:lnTo>
                <a:lnTo>
                  <a:pt x="2455309" y="407546"/>
                </a:lnTo>
                <a:lnTo>
                  <a:pt x="2481125" y="441854"/>
                </a:lnTo>
                <a:lnTo>
                  <a:pt x="2505046" y="477167"/>
                </a:lnTo>
                <a:lnTo>
                  <a:pt x="2527015" y="513441"/>
                </a:lnTo>
                <a:lnTo>
                  <a:pt x="2546974" y="550628"/>
                </a:lnTo>
                <a:lnTo>
                  <a:pt x="2564866" y="588684"/>
                </a:lnTo>
                <a:lnTo>
                  <a:pt x="2580633" y="627563"/>
                </a:lnTo>
                <a:lnTo>
                  <a:pt x="2594217" y="667218"/>
                </a:lnTo>
                <a:lnTo>
                  <a:pt x="2605561" y="707603"/>
                </a:lnTo>
                <a:lnTo>
                  <a:pt x="2614606" y="748674"/>
                </a:lnTo>
                <a:lnTo>
                  <a:pt x="2621296" y="790384"/>
                </a:lnTo>
                <a:lnTo>
                  <a:pt x="2625571" y="832687"/>
                </a:lnTo>
                <a:lnTo>
                  <a:pt x="2627376" y="875538"/>
                </a:lnTo>
                <a:lnTo>
                  <a:pt x="2626652" y="918409"/>
                </a:lnTo>
                <a:lnTo>
                  <a:pt x="2623444" y="960776"/>
                </a:lnTo>
                <a:lnTo>
                  <a:pt x="2617809" y="1002589"/>
                </a:lnTo>
                <a:lnTo>
                  <a:pt x="2609801" y="1043804"/>
                </a:lnTo>
                <a:lnTo>
                  <a:pt x="2599479" y="1084372"/>
                </a:lnTo>
                <a:lnTo>
                  <a:pt x="2586899" y="1124248"/>
                </a:lnTo>
                <a:lnTo>
                  <a:pt x="2572117" y="1163384"/>
                </a:lnTo>
                <a:lnTo>
                  <a:pt x="2555189" y="1201733"/>
                </a:lnTo>
                <a:lnTo>
                  <a:pt x="2536173" y="1239249"/>
                </a:lnTo>
                <a:lnTo>
                  <a:pt x="2515125" y="1275885"/>
                </a:lnTo>
                <a:lnTo>
                  <a:pt x="2492101" y="1311594"/>
                </a:lnTo>
                <a:lnTo>
                  <a:pt x="2467158" y="1346329"/>
                </a:lnTo>
                <a:lnTo>
                  <a:pt x="2440353" y="1380044"/>
                </a:lnTo>
                <a:lnTo>
                  <a:pt x="2411742" y="1412691"/>
                </a:lnTo>
                <a:lnTo>
                  <a:pt x="2381381" y="1444223"/>
                </a:lnTo>
                <a:lnTo>
                  <a:pt x="2349328" y="1474595"/>
                </a:lnTo>
                <a:lnTo>
                  <a:pt x="2315638" y="1503759"/>
                </a:lnTo>
                <a:lnTo>
                  <a:pt x="2280369" y="1531668"/>
                </a:lnTo>
                <a:lnTo>
                  <a:pt x="2243576" y="1558275"/>
                </a:lnTo>
                <a:lnTo>
                  <a:pt x="2205317" y="1583534"/>
                </a:lnTo>
                <a:lnTo>
                  <a:pt x="2165648" y="1607398"/>
                </a:lnTo>
                <a:lnTo>
                  <a:pt x="2124626" y="1629820"/>
                </a:lnTo>
                <a:lnTo>
                  <a:pt x="2082306" y="1650753"/>
                </a:lnTo>
                <a:lnTo>
                  <a:pt x="2038746" y="1670151"/>
                </a:lnTo>
                <a:lnTo>
                  <a:pt x="1994002" y="1687966"/>
                </a:lnTo>
                <a:lnTo>
                  <a:pt x="1948131" y="1704151"/>
                </a:lnTo>
                <a:lnTo>
                  <a:pt x="1901190" y="1718661"/>
                </a:lnTo>
                <a:lnTo>
                  <a:pt x="1853234" y="1731447"/>
                </a:lnTo>
                <a:lnTo>
                  <a:pt x="1804320" y="1742464"/>
                </a:lnTo>
                <a:lnTo>
                  <a:pt x="1754506" y="1751665"/>
                </a:lnTo>
                <a:lnTo>
                  <a:pt x="1703846" y="1759001"/>
                </a:lnTo>
                <a:lnTo>
                  <a:pt x="1652399" y="1764428"/>
                </a:lnTo>
                <a:lnTo>
                  <a:pt x="1600221" y="1767898"/>
                </a:lnTo>
                <a:lnTo>
                  <a:pt x="1547367" y="1769364"/>
                </a:lnTo>
                <a:lnTo>
                  <a:pt x="1494210" y="1768760"/>
                </a:lnTo>
                <a:lnTo>
                  <a:pt x="1441526" y="1766091"/>
                </a:lnTo>
                <a:lnTo>
                  <a:pt x="1389390" y="1761396"/>
                </a:lnTo>
                <a:lnTo>
                  <a:pt x="1337874" y="1754713"/>
                </a:lnTo>
                <a:lnTo>
                  <a:pt x="1287051" y="1746083"/>
                </a:lnTo>
                <a:lnTo>
                  <a:pt x="1236995" y="1735543"/>
                </a:lnTo>
                <a:lnTo>
                  <a:pt x="1187778" y="1723134"/>
                </a:lnTo>
                <a:lnTo>
                  <a:pt x="1139473" y="1708894"/>
                </a:lnTo>
                <a:lnTo>
                  <a:pt x="1092155" y="1692862"/>
                </a:lnTo>
                <a:lnTo>
                  <a:pt x="1045894" y="1675077"/>
                </a:lnTo>
                <a:lnTo>
                  <a:pt x="1000766" y="1655578"/>
                </a:lnTo>
                <a:lnTo>
                  <a:pt x="956842" y="1634405"/>
                </a:lnTo>
                <a:lnTo>
                  <a:pt x="914196" y="1611596"/>
                </a:lnTo>
                <a:lnTo>
                  <a:pt x="872900" y="1587191"/>
                </a:lnTo>
                <a:lnTo>
                  <a:pt x="833029" y="1561228"/>
                </a:lnTo>
                <a:lnTo>
                  <a:pt x="794655" y="1533747"/>
                </a:lnTo>
                <a:lnTo>
                  <a:pt x="757850" y="1504786"/>
                </a:lnTo>
                <a:lnTo>
                  <a:pt x="722689" y="1474385"/>
                </a:lnTo>
                <a:lnTo>
                  <a:pt x="689243" y="1442583"/>
                </a:lnTo>
                <a:lnTo>
                  <a:pt x="657587" y="1409419"/>
                </a:lnTo>
                <a:lnTo>
                  <a:pt x="627793" y="1374932"/>
                </a:lnTo>
                <a:lnTo>
                  <a:pt x="599935" y="1339161"/>
                </a:lnTo>
                <a:lnTo>
                  <a:pt x="574084" y="1302144"/>
                </a:lnTo>
                <a:lnTo>
                  <a:pt x="550315" y="1263922"/>
                </a:lnTo>
                <a:lnTo>
                  <a:pt x="528701" y="1224533"/>
                </a:lnTo>
                <a:lnTo>
                  <a:pt x="0" y="1140078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9367267" y="4690134"/>
            <a:ext cx="2437130" cy="4565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" marR="10160" indent="-1270" algn="ctr">
              <a:spcBef>
                <a:spcPts val="200"/>
              </a:spcBef>
            </a:pPr>
            <a:r>
              <a:rPr lang="en-IN" sz="2800" spc="-10" dirty="0" smtClean="0">
                <a:solidFill>
                  <a:srgbClr val="5F5F5F"/>
                </a:solidFill>
                <a:latin typeface="Comic Sans MS"/>
                <a:cs typeface="Comic Sans MS"/>
              </a:rPr>
              <a:t>Functions</a:t>
            </a:r>
            <a:endParaRPr sz="2800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09243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Functions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2642311" y="2389758"/>
            <a:ext cx="4725353" cy="710772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361950" indent="-342900">
              <a:spcBef>
                <a:spcPts val="143"/>
              </a:spcBef>
              <a:buFontTx/>
              <a:buAutoNum type="arabicPeriod"/>
              <a:tabLst>
                <a:tab pos="361950" algn="l"/>
              </a:tabLst>
            </a:pPr>
            <a:r>
              <a:rPr sz="1500" b="1" spc="-8" dirty="0">
                <a:solidFill>
                  <a:srgbClr val="404040"/>
                </a:solidFill>
                <a:latin typeface="Arial"/>
                <a:cs typeface="Arial"/>
              </a:rPr>
              <a:t>Pure </a:t>
            </a:r>
            <a:r>
              <a:rPr sz="1500" spc="-8" dirty="0">
                <a:solidFill>
                  <a:srgbClr val="404040"/>
                </a:solidFill>
                <a:latin typeface="Arial"/>
                <a:cs typeface="Arial"/>
              </a:rPr>
              <a:t>– </a:t>
            </a:r>
            <a:r>
              <a:rPr sz="1500" spc="-15" dirty="0">
                <a:solidFill>
                  <a:srgbClr val="404040"/>
                </a:solidFill>
                <a:latin typeface="Arial"/>
                <a:cs typeface="Arial"/>
              </a:rPr>
              <a:t>doesn’t </a:t>
            </a:r>
            <a:r>
              <a:rPr sz="1500" spc="-8" dirty="0">
                <a:solidFill>
                  <a:srgbClr val="404040"/>
                </a:solidFill>
                <a:latin typeface="Arial"/>
                <a:cs typeface="Arial"/>
              </a:rPr>
              <a:t>read or </a:t>
            </a:r>
            <a:r>
              <a:rPr sz="1500" spc="-15" dirty="0">
                <a:solidFill>
                  <a:srgbClr val="404040"/>
                </a:solidFill>
                <a:latin typeface="Arial"/>
                <a:cs typeface="Arial"/>
              </a:rPr>
              <a:t>write </a:t>
            </a:r>
            <a:r>
              <a:rPr sz="1500" spc="-8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sz="1500" spc="8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spc="-8" dirty="0">
                <a:solidFill>
                  <a:srgbClr val="404040"/>
                </a:solidFill>
                <a:latin typeface="Arial"/>
                <a:cs typeface="Arial"/>
              </a:rPr>
              <a:t>storage</a:t>
            </a:r>
            <a:endParaRPr sz="15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61950" indent="-342900">
              <a:buFontTx/>
              <a:buAutoNum type="arabicPeriod"/>
              <a:tabLst>
                <a:tab pos="361950" algn="l"/>
              </a:tabLst>
            </a:pPr>
            <a:r>
              <a:rPr sz="1500" b="1" spc="-8" dirty="0">
                <a:solidFill>
                  <a:srgbClr val="404040"/>
                </a:solidFill>
                <a:latin typeface="Arial"/>
                <a:cs typeface="Arial"/>
              </a:rPr>
              <a:t>View </a:t>
            </a:r>
            <a:r>
              <a:rPr sz="1500" spc="-8" dirty="0">
                <a:solidFill>
                  <a:srgbClr val="404040"/>
                </a:solidFill>
                <a:latin typeface="Arial"/>
                <a:cs typeface="Arial"/>
              </a:rPr>
              <a:t>– </a:t>
            </a:r>
            <a:r>
              <a:rPr sz="1500" spc="-15" dirty="0">
                <a:solidFill>
                  <a:srgbClr val="404040"/>
                </a:solidFill>
                <a:latin typeface="Arial"/>
                <a:cs typeface="Arial"/>
              </a:rPr>
              <a:t>Reads </a:t>
            </a:r>
            <a:r>
              <a:rPr sz="1500" spc="-8" dirty="0">
                <a:solidFill>
                  <a:srgbClr val="404040"/>
                </a:solidFill>
                <a:latin typeface="Arial"/>
                <a:cs typeface="Arial"/>
              </a:rPr>
              <a:t>from storage </a:t>
            </a:r>
            <a:r>
              <a:rPr sz="1500" spc="-15" dirty="0">
                <a:solidFill>
                  <a:srgbClr val="404040"/>
                </a:solidFill>
                <a:latin typeface="Arial"/>
                <a:cs typeface="Arial"/>
              </a:rPr>
              <a:t>but doesn’t</a:t>
            </a:r>
            <a:r>
              <a:rPr sz="15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spc="-15" dirty="0">
                <a:solidFill>
                  <a:srgbClr val="404040"/>
                </a:solidFill>
                <a:latin typeface="Arial"/>
                <a:cs typeface="Arial"/>
              </a:rPr>
              <a:t>write</a:t>
            </a:r>
            <a:endParaRPr sz="15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61950" indent="-342900">
              <a:buFontTx/>
              <a:buAutoNum type="arabicPeriod"/>
              <a:tabLst>
                <a:tab pos="361950" algn="l"/>
              </a:tabLst>
            </a:pPr>
            <a:r>
              <a:rPr sz="1500" b="1" spc="-15" dirty="0">
                <a:solidFill>
                  <a:srgbClr val="404040"/>
                </a:solidFill>
                <a:latin typeface="Arial"/>
                <a:cs typeface="Arial"/>
              </a:rPr>
              <a:t>Payable </a:t>
            </a:r>
            <a:r>
              <a:rPr sz="1500" spc="-8" dirty="0">
                <a:solidFill>
                  <a:srgbClr val="404040"/>
                </a:solidFill>
                <a:latin typeface="Arial"/>
                <a:cs typeface="Arial"/>
              </a:rPr>
              <a:t>– to access the </a:t>
            </a:r>
            <a:r>
              <a:rPr sz="1500" spc="-15" dirty="0">
                <a:solidFill>
                  <a:srgbClr val="404040"/>
                </a:solidFill>
                <a:latin typeface="Arial"/>
                <a:cs typeface="Arial"/>
              </a:rPr>
              <a:t>value </a:t>
            </a:r>
            <a:r>
              <a:rPr sz="1500" spc="-8" dirty="0">
                <a:solidFill>
                  <a:srgbClr val="404040"/>
                </a:solidFill>
                <a:latin typeface="Arial"/>
                <a:cs typeface="Arial"/>
              </a:rPr>
              <a:t>(Ethers) </a:t>
            </a:r>
            <a:r>
              <a:rPr sz="1500" spc="-15" dirty="0">
                <a:solidFill>
                  <a:srgbClr val="404040"/>
                </a:solidFill>
                <a:latin typeface="Arial"/>
                <a:cs typeface="Arial"/>
              </a:rPr>
              <a:t>in </a:t>
            </a:r>
            <a:r>
              <a:rPr sz="1500" spc="-8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500" spc="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spc="-8" dirty="0">
                <a:solidFill>
                  <a:srgbClr val="404040"/>
                </a:solidFill>
                <a:latin typeface="Arial"/>
                <a:cs typeface="Arial"/>
              </a:rPr>
              <a:t>function</a:t>
            </a:r>
            <a:endParaRPr sz="15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4"/>
          <p:cNvSpPr txBox="1"/>
          <p:nvPr/>
        </p:nvSpPr>
        <p:spPr>
          <a:xfrm>
            <a:off x="8462963" y="2272600"/>
            <a:ext cx="6145530" cy="941604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361950" indent="-342900">
              <a:spcBef>
                <a:spcPts val="143"/>
              </a:spcBef>
              <a:buFontTx/>
              <a:buAutoNum type="arabicPeriod"/>
              <a:tabLst>
                <a:tab pos="361950" algn="l"/>
              </a:tabLst>
            </a:pPr>
            <a:r>
              <a:rPr sz="1500" b="1" spc="-8" dirty="0">
                <a:solidFill>
                  <a:prstClr val="black"/>
                </a:solidFill>
                <a:latin typeface="Arial"/>
                <a:cs typeface="Arial"/>
              </a:rPr>
              <a:t>Public </a:t>
            </a:r>
            <a:r>
              <a:rPr sz="1500" spc="-8" dirty="0">
                <a:solidFill>
                  <a:prstClr val="black"/>
                </a:solidFill>
                <a:latin typeface="Arial"/>
                <a:cs typeface="Arial"/>
              </a:rPr>
              <a:t>- all can</a:t>
            </a:r>
            <a:r>
              <a:rPr sz="1500" spc="-2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8" dirty="0">
                <a:solidFill>
                  <a:prstClr val="black"/>
                </a:solidFill>
                <a:latin typeface="Arial"/>
                <a:cs typeface="Arial"/>
              </a:rPr>
              <a:t>access</a:t>
            </a:r>
            <a:endParaRPr sz="15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61950" indent="-342900">
              <a:buFontTx/>
              <a:buAutoNum type="arabicPeriod"/>
              <a:tabLst>
                <a:tab pos="361950" algn="l"/>
              </a:tabLst>
            </a:pPr>
            <a:r>
              <a:rPr sz="1500" b="1" spc="-8" dirty="0">
                <a:solidFill>
                  <a:prstClr val="black"/>
                </a:solidFill>
                <a:latin typeface="Arial"/>
                <a:cs typeface="Arial"/>
              </a:rPr>
              <a:t>External </a:t>
            </a:r>
            <a:r>
              <a:rPr sz="1500" spc="-8" dirty="0">
                <a:solidFill>
                  <a:prstClr val="black"/>
                </a:solidFill>
                <a:latin typeface="Arial"/>
                <a:cs typeface="Arial"/>
              </a:rPr>
              <a:t>- Cannot be accessed </a:t>
            </a:r>
            <a:r>
              <a:rPr sz="1500" spc="-15" dirty="0">
                <a:solidFill>
                  <a:prstClr val="black"/>
                </a:solidFill>
                <a:latin typeface="Arial"/>
                <a:cs typeface="Arial"/>
              </a:rPr>
              <a:t>internally, </a:t>
            </a:r>
            <a:r>
              <a:rPr sz="1500" spc="-8" dirty="0">
                <a:solidFill>
                  <a:prstClr val="black"/>
                </a:solidFill>
                <a:latin typeface="Arial"/>
                <a:cs typeface="Arial"/>
              </a:rPr>
              <a:t>only</a:t>
            </a:r>
            <a:r>
              <a:rPr sz="1500" spc="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8" dirty="0">
                <a:solidFill>
                  <a:prstClr val="black"/>
                </a:solidFill>
                <a:latin typeface="Arial"/>
                <a:cs typeface="Arial"/>
              </a:rPr>
              <a:t>externally</a:t>
            </a:r>
            <a:endParaRPr sz="15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61950" indent="-342900">
              <a:buFontTx/>
              <a:buAutoNum type="arabicPeriod"/>
              <a:tabLst>
                <a:tab pos="361950" algn="l"/>
              </a:tabLst>
            </a:pPr>
            <a:r>
              <a:rPr sz="1500" b="1" spc="-8" dirty="0">
                <a:solidFill>
                  <a:prstClr val="black"/>
                </a:solidFill>
                <a:latin typeface="Arial"/>
                <a:cs typeface="Arial"/>
              </a:rPr>
              <a:t>Internal </a:t>
            </a:r>
            <a:r>
              <a:rPr sz="1500" spc="-8" dirty="0">
                <a:solidFill>
                  <a:prstClr val="black"/>
                </a:solidFill>
                <a:latin typeface="Arial"/>
                <a:cs typeface="Arial"/>
              </a:rPr>
              <a:t>- </a:t>
            </a:r>
            <a:r>
              <a:rPr sz="1500" spc="-15" dirty="0">
                <a:solidFill>
                  <a:prstClr val="black"/>
                </a:solidFill>
                <a:latin typeface="Arial"/>
                <a:cs typeface="Arial"/>
              </a:rPr>
              <a:t>only </a:t>
            </a:r>
            <a:r>
              <a:rPr sz="1500" spc="-8" dirty="0">
                <a:solidFill>
                  <a:prstClr val="black"/>
                </a:solidFill>
                <a:latin typeface="Arial"/>
                <a:cs typeface="Arial"/>
              </a:rPr>
              <a:t>this contract and contracts </a:t>
            </a:r>
            <a:r>
              <a:rPr sz="1500" spc="-15" dirty="0">
                <a:solidFill>
                  <a:prstClr val="black"/>
                </a:solidFill>
                <a:latin typeface="Arial"/>
                <a:cs typeface="Arial"/>
              </a:rPr>
              <a:t>deriving </a:t>
            </a:r>
            <a:r>
              <a:rPr sz="1500" spc="-8" dirty="0">
                <a:solidFill>
                  <a:prstClr val="black"/>
                </a:solidFill>
                <a:latin typeface="Arial"/>
                <a:cs typeface="Arial"/>
              </a:rPr>
              <a:t>from </a:t>
            </a:r>
            <a:r>
              <a:rPr sz="1500" spc="-15" dirty="0">
                <a:solidFill>
                  <a:prstClr val="black"/>
                </a:solidFill>
                <a:latin typeface="Arial"/>
                <a:cs typeface="Arial"/>
              </a:rPr>
              <a:t>it </a:t>
            </a:r>
            <a:r>
              <a:rPr sz="1500" spc="-8" dirty="0">
                <a:solidFill>
                  <a:prstClr val="black"/>
                </a:solidFill>
                <a:latin typeface="Arial"/>
                <a:cs typeface="Arial"/>
              </a:rPr>
              <a:t>can</a:t>
            </a:r>
            <a:r>
              <a:rPr sz="1500" spc="9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8" dirty="0">
                <a:solidFill>
                  <a:prstClr val="black"/>
                </a:solidFill>
                <a:latin typeface="Arial"/>
                <a:cs typeface="Arial"/>
              </a:rPr>
              <a:t>access</a:t>
            </a:r>
            <a:endParaRPr sz="15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61950" indent="-342900">
              <a:buFontTx/>
              <a:buAutoNum type="arabicPeriod"/>
              <a:tabLst>
                <a:tab pos="361950" algn="l"/>
              </a:tabLst>
            </a:pPr>
            <a:r>
              <a:rPr sz="1500" b="1" spc="-8" dirty="0">
                <a:solidFill>
                  <a:prstClr val="black"/>
                </a:solidFill>
                <a:latin typeface="Arial"/>
                <a:cs typeface="Arial"/>
              </a:rPr>
              <a:t>Private </a:t>
            </a:r>
            <a:r>
              <a:rPr sz="1500" spc="-8" dirty="0">
                <a:solidFill>
                  <a:prstClr val="black"/>
                </a:solidFill>
                <a:latin typeface="Arial"/>
                <a:cs typeface="Arial"/>
              </a:rPr>
              <a:t>- can be accessed only </a:t>
            </a:r>
            <a:r>
              <a:rPr sz="1500" dirty="0">
                <a:solidFill>
                  <a:prstClr val="black"/>
                </a:solidFill>
                <a:latin typeface="Arial"/>
                <a:cs typeface="Arial"/>
              </a:rPr>
              <a:t>from </a:t>
            </a:r>
            <a:r>
              <a:rPr sz="1500" spc="-8" dirty="0">
                <a:solidFill>
                  <a:prstClr val="black"/>
                </a:solidFill>
                <a:latin typeface="Arial"/>
                <a:cs typeface="Arial"/>
              </a:rPr>
              <a:t>this</a:t>
            </a:r>
            <a:r>
              <a:rPr sz="1500" spc="-9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8" dirty="0">
                <a:solidFill>
                  <a:prstClr val="black"/>
                </a:solidFill>
                <a:latin typeface="Arial"/>
                <a:cs typeface="Arial"/>
              </a:rPr>
              <a:t>contract</a:t>
            </a:r>
            <a:endParaRPr sz="15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5"/>
          <p:cNvSpPr/>
          <p:nvPr/>
        </p:nvSpPr>
        <p:spPr>
          <a:xfrm>
            <a:off x="1059180" y="3866563"/>
            <a:ext cx="13037820" cy="5207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8" name="object 7"/>
          <p:cNvSpPr/>
          <p:nvPr/>
        </p:nvSpPr>
        <p:spPr>
          <a:xfrm>
            <a:off x="3463289" y="1346454"/>
            <a:ext cx="9930384" cy="6400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962660" y="1818640"/>
            <a:ext cx="11201400" cy="339517"/>
          </a:xfrm>
          <a:prstGeom prst="rect">
            <a:avLst/>
          </a:prstGeom>
          <a:solidFill>
            <a:srgbClr val="F4F8F9"/>
          </a:solidFill>
          <a:ln w="9525">
            <a:solidFill>
              <a:srgbClr val="000000"/>
            </a:solidFill>
          </a:ln>
        </p:spPr>
        <p:txBody>
          <a:bodyPr vert="horz" wrap="square" lIns="0" tIns="61913" rIns="0" bIns="0" rtlCol="0">
            <a:spAutoFit/>
          </a:bodyPr>
          <a:lstStyle/>
          <a:p>
            <a:pPr marL="137160">
              <a:spcBef>
                <a:spcPts val="488"/>
              </a:spcBef>
            </a:pPr>
            <a:r>
              <a:rPr dirty="0">
                <a:solidFill>
                  <a:srgbClr val="006F1F"/>
                </a:solidFill>
                <a:latin typeface="Arial"/>
                <a:cs typeface="Arial"/>
              </a:rPr>
              <a:t>function </a:t>
            </a:r>
            <a:r>
              <a:rPr spc="-8" dirty="0">
                <a:solidFill>
                  <a:srgbClr val="404040"/>
                </a:solidFill>
                <a:latin typeface="Arial"/>
                <a:cs typeface="Arial"/>
              </a:rPr>
              <a:t>(</a:t>
            </a:r>
            <a:r>
              <a:rPr spc="-8" dirty="0">
                <a:solidFill>
                  <a:srgbClr val="666666"/>
                </a:solidFill>
                <a:latin typeface="Arial"/>
                <a:cs typeface="Arial"/>
              </a:rPr>
              <a:t>&lt;</a:t>
            </a:r>
            <a:r>
              <a:rPr spc="-8" dirty="0">
                <a:solidFill>
                  <a:prstClr val="black"/>
                </a:solidFill>
                <a:latin typeface="Arial"/>
                <a:cs typeface="Arial"/>
              </a:rPr>
              <a:t>parameter types</a:t>
            </a:r>
            <a:r>
              <a:rPr spc="-8" dirty="0">
                <a:solidFill>
                  <a:srgbClr val="666666"/>
                </a:solidFill>
                <a:latin typeface="Arial"/>
                <a:cs typeface="Arial"/>
              </a:rPr>
              <a:t>&gt;</a:t>
            </a:r>
            <a:r>
              <a:rPr spc="-8" dirty="0">
                <a:solidFill>
                  <a:srgbClr val="404040"/>
                </a:solidFill>
                <a:latin typeface="Arial"/>
                <a:cs typeface="Arial"/>
              </a:rPr>
              <a:t>) {</a:t>
            </a:r>
            <a:r>
              <a:rPr spc="-8" dirty="0">
                <a:solidFill>
                  <a:srgbClr val="006F1F"/>
                </a:solidFill>
                <a:latin typeface="Arial"/>
                <a:cs typeface="Arial"/>
              </a:rPr>
              <a:t>internal</a:t>
            </a:r>
            <a:r>
              <a:rPr spc="-8" dirty="0">
                <a:solidFill>
                  <a:srgbClr val="666666"/>
                </a:solidFill>
                <a:latin typeface="Arial"/>
                <a:cs typeface="Arial"/>
              </a:rPr>
              <a:t>|</a:t>
            </a:r>
            <a:r>
              <a:rPr spc="-8" dirty="0">
                <a:solidFill>
                  <a:srgbClr val="006F1F"/>
                </a:solidFill>
                <a:latin typeface="Arial"/>
                <a:cs typeface="Arial"/>
              </a:rPr>
              <a:t>external</a:t>
            </a:r>
            <a:r>
              <a:rPr spc="-8" dirty="0">
                <a:solidFill>
                  <a:srgbClr val="404040"/>
                </a:solidFill>
                <a:latin typeface="Arial"/>
                <a:cs typeface="Arial"/>
              </a:rPr>
              <a:t>} [</a:t>
            </a:r>
            <a:r>
              <a:rPr spc="-8" dirty="0">
                <a:solidFill>
                  <a:srgbClr val="006F1F"/>
                </a:solidFill>
                <a:latin typeface="Arial"/>
                <a:cs typeface="Arial"/>
              </a:rPr>
              <a:t>pure</a:t>
            </a:r>
            <a:r>
              <a:rPr spc="-8" dirty="0">
                <a:solidFill>
                  <a:srgbClr val="666666"/>
                </a:solidFill>
                <a:latin typeface="Arial"/>
                <a:cs typeface="Arial"/>
              </a:rPr>
              <a:t>|</a:t>
            </a:r>
            <a:r>
              <a:rPr spc="-8" dirty="0">
                <a:solidFill>
                  <a:srgbClr val="006F1F"/>
                </a:solidFill>
                <a:latin typeface="Arial"/>
                <a:cs typeface="Arial"/>
              </a:rPr>
              <a:t>view</a:t>
            </a:r>
            <a:r>
              <a:rPr spc="-8" dirty="0">
                <a:solidFill>
                  <a:srgbClr val="666666"/>
                </a:solidFill>
                <a:latin typeface="Arial"/>
                <a:cs typeface="Arial"/>
              </a:rPr>
              <a:t>|</a:t>
            </a:r>
            <a:r>
              <a:rPr spc="-8" dirty="0">
                <a:solidFill>
                  <a:srgbClr val="006F1F"/>
                </a:solidFill>
                <a:latin typeface="Arial"/>
                <a:cs typeface="Arial"/>
              </a:rPr>
              <a:t>payable</a:t>
            </a:r>
            <a:r>
              <a:rPr spc="-8" dirty="0">
                <a:solidFill>
                  <a:srgbClr val="404040"/>
                </a:solidFill>
                <a:latin typeface="Arial"/>
                <a:cs typeface="Arial"/>
              </a:rPr>
              <a:t>] </a:t>
            </a:r>
            <a:r>
              <a:rPr dirty="0">
                <a:solidFill>
                  <a:srgbClr val="404040"/>
                </a:solidFill>
                <a:latin typeface="Arial"/>
                <a:cs typeface="Arial"/>
              </a:rPr>
              <a:t>[</a:t>
            </a:r>
            <a:r>
              <a:rPr dirty="0">
                <a:solidFill>
                  <a:srgbClr val="006F1F"/>
                </a:solidFill>
                <a:latin typeface="Arial"/>
                <a:cs typeface="Arial"/>
              </a:rPr>
              <a:t>returns </a:t>
            </a:r>
            <a:r>
              <a:rPr spc="-8" dirty="0">
                <a:solidFill>
                  <a:srgbClr val="404040"/>
                </a:solidFill>
                <a:latin typeface="Arial"/>
                <a:cs typeface="Arial"/>
              </a:rPr>
              <a:t>(</a:t>
            </a:r>
            <a:r>
              <a:rPr spc="-8" dirty="0">
                <a:solidFill>
                  <a:srgbClr val="666666"/>
                </a:solidFill>
                <a:latin typeface="Arial"/>
                <a:cs typeface="Arial"/>
              </a:rPr>
              <a:t>&lt;</a:t>
            </a:r>
            <a:r>
              <a:rPr spc="-8" dirty="0">
                <a:solidFill>
                  <a:srgbClr val="006F1F"/>
                </a:solidFill>
                <a:latin typeface="Arial"/>
                <a:cs typeface="Arial"/>
              </a:rPr>
              <a:t>return</a:t>
            </a:r>
            <a:r>
              <a:rPr spc="-158" dirty="0">
                <a:solidFill>
                  <a:srgbClr val="006F1F"/>
                </a:solidFill>
                <a:latin typeface="Arial"/>
                <a:cs typeface="Arial"/>
              </a:rPr>
              <a:t> </a:t>
            </a:r>
            <a:r>
              <a:rPr spc="-8" dirty="0">
                <a:solidFill>
                  <a:prstClr val="black"/>
                </a:solidFill>
                <a:latin typeface="Arial"/>
                <a:cs typeface="Arial"/>
              </a:rPr>
              <a:t>types</a:t>
            </a:r>
            <a:r>
              <a:rPr spc="-8" dirty="0">
                <a:solidFill>
                  <a:srgbClr val="666666"/>
                </a:solidFill>
                <a:latin typeface="Arial"/>
                <a:cs typeface="Arial"/>
              </a:rPr>
              <a:t>&gt;</a:t>
            </a:r>
            <a:r>
              <a:rPr spc="-8" dirty="0">
                <a:solidFill>
                  <a:srgbClr val="404040"/>
                </a:solidFill>
                <a:latin typeface="Arial"/>
                <a:cs typeface="Arial"/>
              </a:rPr>
              <a:t>)]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962152" y="3250627"/>
            <a:ext cx="10281285" cy="343364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100" u="sng" spc="-8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cs typeface="Calibri"/>
                <a:hlinkClick r:id="rId7"/>
              </a:rPr>
              <a:t>https://ropsten.etherscan.io/address/0x31f0980dde6e7b708dd3efdb20ca2dd505c04f80#code</a:t>
            </a:r>
            <a:endParaRPr sz="2100" dirty="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72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796" y="4673446"/>
            <a:ext cx="1706499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z="7200" b="1" spc="-5" dirty="0" smtClean="0">
                <a:solidFill>
                  <a:prstClr val="black"/>
                </a:solidFill>
                <a:cs typeface="Calibri"/>
              </a:rPr>
              <a:t>SelfDestruct</a:t>
            </a:r>
            <a:endParaRPr sz="7200" b="1" spc="-5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93845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2" name="object 2"/>
          <p:cNvSpPr/>
          <p:nvPr/>
        </p:nvSpPr>
        <p:spPr>
          <a:xfrm>
            <a:off x="5519928" y="2904744"/>
            <a:ext cx="2663952" cy="666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3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1525015" y="0"/>
                </a:moveTo>
                <a:lnTo>
                  <a:pt x="1472162" y="1465"/>
                </a:lnTo>
                <a:lnTo>
                  <a:pt x="1419984" y="4935"/>
                </a:lnTo>
                <a:lnTo>
                  <a:pt x="1368537" y="10362"/>
                </a:lnTo>
                <a:lnTo>
                  <a:pt x="1317877" y="17698"/>
                </a:lnTo>
                <a:lnTo>
                  <a:pt x="1268063" y="26899"/>
                </a:lnTo>
                <a:lnTo>
                  <a:pt x="1219149" y="37916"/>
                </a:lnTo>
                <a:lnTo>
                  <a:pt x="1171193" y="50702"/>
                </a:lnTo>
                <a:lnTo>
                  <a:pt x="1124252" y="65212"/>
                </a:lnTo>
                <a:lnTo>
                  <a:pt x="1078381" y="81397"/>
                </a:lnTo>
                <a:lnTo>
                  <a:pt x="1033637" y="99212"/>
                </a:lnTo>
                <a:lnTo>
                  <a:pt x="990077" y="118610"/>
                </a:lnTo>
                <a:lnTo>
                  <a:pt x="947757" y="139543"/>
                </a:lnTo>
                <a:lnTo>
                  <a:pt x="906735" y="161965"/>
                </a:lnTo>
                <a:lnTo>
                  <a:pt x="867066" y="185829"/>
                </a:lnTo>
                <a:lnTo>
                  <a:pt x="828807" y="211088"/>
                </a:lnTo>
                <a:lnTo>
                  <a:pt x="792014" y="237695"/>
                </a:lnTo>
                <a:lnTo>
                  <a:pt x="756745" y="265604"/>
                </a:lnTo>
                <a:lnTo>
                  <a:pt x="723055" y="294768"/>
                </a:lnTo>
                <a:lnTo>
                  <a:pt x="691002" y="325140"/>
                </a:lnTo>
                <a:lnTo>
                  <a:pt x="660641" y="356672"/>
                </a:lnTo>
                <a:lnTo>
                  <a:pt x="632030" y="389319"/>
                </a:lnTo>
                <a:lnTo>
                  <a:pt x="605225" y="423034"/>
                </a:lnTo>
                <a:lnTo>
                  <a:pt x="580282" y="457769"/>
                </a:lnTo>
                <a:lnTo>
                  <a:pt x="557258" y="493478"/>
                </a:lnTo>
                <a:lnTo>
                  <a:pt x="536210" y="530114"/>
                </a:lnTo>
                <a:lnTo>
                  <a:pt x="517194" y="567630"/>
                </a:lnTo>
                <a:lnTo>
                  <a:pt x="500266" y="605979"/>
                </a:lnTo>
                <a:lnTo>
                  <a:pt x="485484" y="645115"/>
                </a:lnTo>
                <a:lnTo>
                  <a:pt x="472904" y="684991"/>
                </a:lnTo>
                <a:lnTo>
                  <a:pt x="462582" y="725559"/>
                </a:lnTo>
                <a:lnTo>
                  <a:pt x="454574" y="766774"/>
                </a:lnTo>
                <a:lnTo>
                  <a:pt x="448939" y="808587"/>
                </a:lnTo>
                <a:lnTo>
                  <a:pt x="445731" y="850954"/>
                </a:lnTo>
                <a:lnTo>
                  <a:pt x="445007" y="893826"/>
                </a:lnTo>
                <a:lnTo>
                  <a:pt x="0" y="1140078"/>
                </a:lnTo>
                <a:lnTo>
                  <a:pt x="528701" y="1224533"/>
                </a:lnTo>
                <a:lnTo>
                  <a:pt x="550315" y="1263922"/>
                </a:lnTo>
                <a:lnTo>
                  <a:pt x="574084" y="1302144"/>
                </a:lnTo>
                <a:lnTo>
                  <a:pt x="599935" y="1339161"/>
                </a:lnTo>
                <a:lnTo>
                  <a:pt x="627793" y="1374932"/>
                </a:lnTo>
                <a:lnTo>
                  <a:pt x="657587" y="1409419"/>
                </a:lnTo>
                <a:lnTo>
                  <a:pt x="689243" y="1442583"/>
                </a:lnTo>
                <a:lnTo>
                  <a:pt x="722689" y="1474385"/>
                </a:lnTo>
                <a:lnTo>
                  <a:pt x="757850" y="1504786"/>
                </a:lnTo>
                <a:lnTo>
                  <a:pt x="794655" y="1533747"/>
                </a:lnTo>
                <a:lnTo>
                  <a:pt x="833029" y="1561228"/>
                </a:lnTo>
                <a:lnTo>
                  <a:pt x="872900" y="1587191"/>
                </a:lnTo>
                <a:lnTo>
                  <a:pt x="914196" y="1611596"/>
                </a:lnTo>
                <a:lnTo>
                  <a:pt x="956842" y="1634405"/>
                </a:lnTo>
                <a:lnTo>
                  <a:pt x="1000766" y="1655578"/>
                </a:lnTo>
                <a:lnTo>
                  <a:pt x="1045894" y="1675077"/>
                </a:lnTo>
                <a:lnTo>
                  <a:pt x="1092155" y="1692862"/>
                </a:lnTo>
                <a:lnTo>
                  <a:pt x="1139473" y="1708894"/>
                </a:lnTo>
                <a:lnTo>
                  <a:pt x="1187778" y="1723134"/>
                </a:lnTo>
                <a:lnTo>
                  <a:pt x="1236995" y="1735543"/>
                </a:lnTo>
                <a:lnTo>
                  <a:pt x="1287051" y="1746083"/>
                </a:lnTo>
                <a:lnTo>
                  <a:pt x="1337874" y="1754713"/>
                </a:lnTo>
                <a:lnTo>
                  <a:pt x="1389390" y="1761396"/>
                </a:lnTo>
                <a:lnTo>
                  <a:pt x="1441526" y="1766091"/>
                </a:lnTo>
                <a:lnTo>
                  <a:pt x="1494210" y="1768760"/>
                </a:lnTo>
                <a:lnTo>
                  <a:pt x="1547367" y="1769364"/>
                </a:lnTo>
                <a:lnTo>
                  <a:pt x="1600221" y="1767898"/>
                </a:lnTo>
                <a:lnTo>
                  <a:pt x="1652399" y="1764428"/>
                </a:lnTo>
                <a:lnTo>
                  <a:pt x="1703846" y="1759001"/>
                </a:lnTo>
                <a:lnTo>
                  <a:pt x="1754506" y="1751665"/>
                </a:lnTo>
                <a:lnTo>
                  <a:pt x="1804320" y="1742464"/>
                </a:lnTo>
                <a:lnTo>
                  <a:pt x="1853234" y="1731447"/>
                </a:lnTo>
                <a:lnTo>
                  <a:pt x="1901190" y="1718661"/>
                </a:lnTo>
                <a:lnTo>
                  <a:pt x="1948131" y="1704151"/>
                </a:lnTo>
                <a:lnTo>
                  <a:pt x="1994002" y="1687966"/>
                </a:lnTo>
                <a:lnTo>
                  <a:pt x="2038746" y="1670151"/>
                </a:lnTo>
                <a:lnTo>
                  <a:pt x="2082306" y="1650753"/>
                </a:lnTo>
                <a:lnTo>
                  <a:pt x="2124626" y="1629820"/>
                </a:lnTo>
                <a:lnTo>
                  <a:pt x="2165648" y="1607398"/>
                </a:lnTo>
                <a:lnTo>
                  <a:pt x="2205317" y="1583534"/>
                </a:lnTo>
                <a:lnTo>
                  <a:pt x="2243576" y="1558275"/>
                </a:lnTo>
                <a:lnTo>
                  <a:pt x="2280369" y="1531668"/>
                </a:lnTo>
                <a:lnTo>
                  <a:pt x="2315638" y="1503759"/>
                </a:lnTo>
                <a:lnTo>
                  <a:pt x="2349328" y="1474595"/>
                </a:lnTo>
                <a:lnTo>
                  <a:pt x="2381381" y="1444223"/>
                </a:lnTo>
                <a:lnTo>
                  <a:pt x="2411742" y="1412691"/>
                </a:lnTo>
                <a:lnTo>
                  <a:pt x="2440353" y="1380044"/>
                </a:lnTo>
                <a:lnTo>
                  <a:pt x="2467158" y="1346329"/>
                </a:lnTo>
                <a:lnTo>
                  <a:pt x="2492101" y="1311594"/>
                </a:lnTo>
                <a:lnTo>
                  <a:pt x="2515125" y="1275885"/>
                </a:lnTo>
                <a:lnTo>
                  <a:pt x="2536173" y="1239249"/>
                </a:lnTo>
                <a:lnTo>
                  <a:pt x="2555189" y="1201733"/>
                </a:lnTo>
                <a:lnTo>
                  <a:pt x="2572117" y="1163384"/>
                </a:lnTo>
                <a:lnTo>
                  <a:pt x="2586899" y="1124248"/>
                </a:lnTo>
                <a:lnTo>
                  <a:pt x="2599479" y="1084372"/>
                </a:lnTo>
                <a:lnTo>
                  <a:pt x="2609801" y="1043804"/>
                </a:lnTo>
                <a:lnTo>
                  <a:pt x="2617809" y="1002589"/>
                </a:lnTo>
                <a:lnTo>
                  <a:pt x="2623444" y="960776"/>
                </a:lnTo>
                <a:lnTo>
                  <a:pt x="2626652" y="918409"/>
                </a:lnTo>
                <a:lnTo>
                  <a:pt x="2627376" y="875538"/>
                </a:lnTo>
                <a:lnTo>
                  <a:pt x="2625571" y="832687"/>
                </a:lnTo>
                <a:lnTo>
                  <a:pt x="2621296" y="790384"/>
                </a:lnTo>
                <a:lnTo>
                  <a:pt x="2614606" y="748674"/>
                </a:lnTo>
                <a:lnTo>
                  <a:pt x="2605561" y="707603"/>
                </a:lnTo>
                <a:lnTo>
                  <a:pt x="2594217" y="667218"/>
                </a:lnTo>
                <a:lnTo>
                  <a:pt x="2580633" y="627563"/>
                </a:lnTo>
                <a:lnTo>
                  <a:pt x="2564866" y="588684"/>
                </a:lnTo>
                <a:lnTo>
                  <a:pt x="2546974" y="550628"/>
                </a:lnTo>
                <a:lnTo>
                  <a:pt x="2527015" y="513441"/>
                </a:lnTo>
                <a:lnTo>
                  <a:pt x="2505046" y="477167"/>
                </a:lnTo>
                <a:lnTo>
                  <a:pt x="2481125" y="441854"/>
                </a:lnTo>
                <a:lnTo>
                  <a:pt x="2455309" y="407546"/>
                </a:lnTo>
                <a:lnTo>
                  <a:pt x="2427658" y="374290"/>
                </a:lnTo>
                <a:lnTo>
                  <a:pt x="2398228" y="342131"/>
                </a:lnTo>
                <a:lnTo>
                  <a:pt x="2367077" y="311116"/>
                </a:lnTo>
                <a:lnTo>
                  <a:pt x="2334262" y="281289"/>
                </a:lnTo>
                <a:lnTo>
                  <a:pt x="2299843" y="252698"/>
                </a:lnTo>
                <a:lnTo>
                  <a:pt x="2263875" y="225387"/>
                </a:lnTo>
                <a:lnTo>
                  <a:pt x="2226417" y="199403"/>
                </a:lnTo>
                <a:lnTo>
                  <a:pt x="2187528" y="174791"/>
                </a:lnTo>
                <a:lnTo>
                  <a:pt x="2147263" y="151598"/>
                </a:lnTo>
                <a:lnTo>
                  <a:pt x="2105682" y="129869"/>
                </a:lnTo>
                <a:lnTo>
                  <a:pt x="2062842" y="109649"/>
                </a:lnTo>
                <a:lnTo>
                  <a:pt x="2018801" y="90986"/>
                </a:lnTo>
                <a:lnTo>
                  <a:pt x="1973616" y="73924"/>
                </a:lnTo>
                <a:lnTo>
                  <a:pt x="1927345" y="58509"/>
                </a:lnTo>
                <a:lnTo>
                  <a:pt x="1880046" y="44788"/>
                </a:lnTo>
                <a:lnTo>
                  <a:pt x="1831776" y="32806"/>
                </a:lnTo>
                <a:lnTo>
                  <a:pt x="1782594" y="22608"/>
                </a:lnTo>
                <a:lnTo>
                  <a:pt x="1732557" y="14242"/>
                </a:lnTo>
                <a:lnTo>
                  <a:pt x="1681723" y="7752"/>
                </a:lnTo>
                <a:lnTo>
                  <a:pt x="1630150" y="3184"/>
                </a:lnTo>
                <a:lnTo>
                  <a:pt x="1577895" y="585"/>
                </a:lnTo>
                <a:lnTo>
                  <a:pt x="15250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4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0" y="1140078"/>
                </a:moveTo>
                <a:lnTo>
                  <a:pt x="445007" y="893826"/>
                </a:lnTo>
                <a:lnTo>
                  <a:pt x="445731" y="850954"/>
                </a:lnTo>
                <a:lnTo>
                  <a:pt x="448939" y="808587"/>
                </a:lnTo>
                <a:lnTo>
                  <a:pt x="454574" y="766774"/>
                </a:lnTo>
                <a:lnTo>
                  <a:pt x="462582" y="725559"/>
                </a:lnTo>
                <a:lnTo>
                  <a:pt x="472904" y="684991"/>
                </a:lnTo>
                <a:lnTo>
                  <a:pt x="485484" y="645115"/>
                </a:lnTo>
                <a:lnTo>
                  <a:pt x="500266" y="605979"/>
                </a:lnTo>
                <a:lnTo>
                  <a:pt x="517194" y="567630"/>
                </a:lnTo>
                <a:lnTo>
                  <a:pt x="536210" y="530114"/>
                </a:lnTo>
                <a:lnTo>
                  <a:pt x="557258" y="493478"/>
                </a:lnTo>
                <a:lnTo>
                  <a:pt x="580282" y="457769"/>
                </a:lnTo>
                <a:lnTo>
                  <a:pt x="605225" y="423034"/>
                </a:lnTo>
                <a:lnTo>
                  <a:pt x="632030" y="389319"/>
                </a:lnTo>
                <a:lnTo>
                  <a:pt x="660641" y="356672"/>
                </a:lnTo>
                <a:lnTo>
                  <a:pt x="691002" y="325140"/>
                </a:lnTo>
                <a:lnTo>
                  <a:pt x="723055" y="294768"/>
                </a:lnTo>
                <a:lnTo>
                  <a:pt x="756745" y="265604"/>
                </a:lnTo>
                <a:lnTo>
                  <a:pt x="792014" y="237695"/>
                </a:lnTo>
                <a:lnTo>
                  <a:pt x="828807" y="211088"/>
                </a:lnTo>
                <a:lnTo>
                  <a:pt x="867066" y="185829"/>
                </a:lnTo>
                <a:lnTo>
                  <a:pt x="906735" y="161965"/>
                </a:lnTo>
                <a:lnTo>
                  <a:pt x="947757" y="139543"/>
                </a:lnTo>
                <a:lnTo>
                  <a:pt x="990077" y="118610"/>
                </a:lnTo>
                <a:lnTo>
                  <a:pt x="1033637" y="99212"/>
                </a:lnTo>
                <a:lnTo>
                  <a:pt x="1078381" y="81397"/>
                </a:lnTo>
                <a:lnTo>
                  <a:pt x="1124252" y="65212"/>
                </a:lnTo>
                <a:lnTo>
                  <a:pt x="1171193" y="50702"/>
                </a:lnTo>
                <a:lnTo>
                  <a:pt x="1219149" y="37916"/>
                </a:lnTo>
                <a:lnTo>
                  <a:pt x="1268063" y="26899"/>
                </a:lnTo>
                <a:lnTo>
                  <a:pt x="1317877" y="17698"/>
                </a:lnTo>
                <a:lnTo>
                  <a:pt x="1368537" y="10362"/>
                </a:lnTo>
                <a:lnTo>
                  <a:pt x="1419984" y="4935"/>
                </a:lnTo>
                <a:lnTo>
                  <a:pt x="1472162" y="1465"/>
                </a:lnTo>
                <a:lnTo>
                  <a:pt x="1525015" y="0"/>
                </a:lnTo>
                <a:lnTo>
                  <a:pt x="1577895" y="585"/>
                </a:lnTo>
                <a:lnTo>
                  <a:pt x="1630150" y="3184"/>
                </a:lnTo>
                <a:lnTo>
                  <a:pt x="1681723" y="7752"/>
                </a:lnTo>
                <a:lnTo>
                  <a:pt x="1732557" y="14242"/>
                </a:lnTo>
                <a:lnTo>
                  <a:pt x="1782594" y="22608"/>
                </a:lnTo>
                <a:lnTo>
                  <a:pt x="1831776" y="32806"/>
                </a:lnTo>
                <a:lnTo>
                  <a:pt x="1880046" y="44788"/>
                </a:lnTo>
                <a:lnTo>
                  <a:pt x="1927345" y="58509"/>
                </a:lnTo>
                <a:lnTo>
                  <a:pt x="1973616" y="73924"/>
                </a:lnTo>
                <a:lnTo>
                  <a:pt x="2018801" y="90986"/>
                </a:lnTo>
                <a:lnTo>
                  <a:pt x="2062842" y="109649"/>
                </a:lnTo>
                <a:lnTo>
                  <a:pt x="2105682" y="129869"/>
                </a:lnTo>
                <a:lnTo>
                  <a:pt x="2147263" y="151598"/>
                </a:lnTo>
                <a:lnTo>
                  <a:pt x="2187528" y="174791"/>
                </a:lnTo>
                <a:lnTo>
                  <a:pt x="2226417" y="199403"/>
                </a:lnTo>
                <a:lnTo>
                  <a:pt x="2263875" y="225387"/>
                </a:lnTo>
                <a:lnTo>
                  <a:pt x="2299843" y="252698"/>
                </a:lnTo>
                <a:lnTo>
                  <a:pt x="2334262" y="281289"/>
                </a:lnTo>
                <a:lnTo>
                  <a:pt x="2367077" y="311116"/>
                </a:lnTo>
                <a:lnTo>
                  <a:pt x="2398228" y="342131"/>
                </a:lnTo>
                <a:lnTo>
                  <a:pt x="2427658" y="374290"/>
                </a:lnTo>
                <a:lnTo>
                  <a:pt x="2455309" y="407546"/>
                </a:lnTo>
                <a:lnTo>
                  <a:pt x="2481125" y="441854"/>
                </a:lnTo>
                <a:lnTo>
                  <a:pt x="2505046" y="477167"/>
                </a:lnTo>
                <a:lnTo>
                  <a:pt x="2527015" y="513441"/>
                </a:lnTo>
                <a:lnTo>
                  <a:pt x="2546974" y="550628"/>
                </a:lnTo>
                <a:lnTo>
                  <a:pt x="2564866" y="588684"/>
                </a:lnTo>
                <a:lnTo>
                  <a:pt x="2580633" y="627563"/>
                </a:lnTo>
                <a:lnTo>
                  <a:pt x="2594217" y="667218"/>
                </a:lnTo>
                <a:lnTo>
                  <a:pt x="2605561" y="707603"/>
                </a:lnTo>
                <a:lnTo>
                  <a:pt x="2614606" y="748674"/>
                </a:lnTo>
                <a:lnTo>
                  <a:pt x="2621296" y="790384"/>
                </a:lnTo>
                <a:lnTo>
                  <a:pt x="2625571" y="832687"/>
                </a:lnTo>
                <a:lnTo>
                  <a:pt x="2627376" y="875538"/>
                </a:lnTo>
                <a:lnTo>
                  <a:pt x="2626652" y="918409"/>
                </a:lnTo>
                <a:lnTo>
                  <a:pt x="2623444" y="960776"/>
                </a:lnTo>
                <a:lnTo>
                  <a:pt x="2617809" y="1002589"/>
                </a:lnTo>
                <a:lnTo>
                  <a:pt x="2609801" y="1043804"/>
                </a:lnTo>
                <a:lnTo>
                  <a:pt x="2599479" y="1084372"/>
                </a:lnTo>
                <a:lnTo>
                  <a:pt x="2586899" y="1124248"/>
                </a:lnTo>
                <a:lnTo>
                  <a:pt x="2572117" y="1163384"/>
                </a:lnTo>
                <a:lnTo>
                  <a:pt x="2555189" y="1201733"/>
                </a:lnTo>
                <a:lnTo>
                  <a:pt x="2536173" y="1239249"/>
                </a:lnTo>
                <a:lnTo>
                  <a:pt x="2515125" y="1275885"/>
                </a:lnTo>
                <a:lnTo>
                  <a:pt x="2492101" y="1311594"/>
                </a:lnTo>
                <a:lnTo>
                  <a:pt x="2467158" y="1346329"/>
                </a:lnTo>
                <a:lnTo>
                  <a:pt x="2440353" y="1380044"/>
                </a:lnTo>
                <a:lnTo>
                  <a:pt x="2411742" y="1412691"/>
                </a:lnTo>
                <a:lnTo>
                  <a:pt x="2381381" y="1444223"/>
                </a:lnTo>
                <a:lnTo>
                  <a:pt x="2349328" y="1474595"/>
                </a:lnTo>
                <a:lnTo>
                  <a:pt x="2315638" y="1503759"/>
                </a:lnTo>
                <a:lnTo>
                  <a:pt x="2280369" y="1531668"/>
                </a:lnTo>
                <a:lnTo>
                  <a:pt x="2243576" y="1558275"/>
                </a:lnTo>
                <a:lnTo>
                  <a:pt x="2205317" y="1583534"/>
                </a:lnTo>
                <a:lnTo>
                  <a:pt x="2165648" y="1607398"/>
                </a:lnTo>
                <a:lnTo>
                  <a:pt x="2124626" y="1629820"/>
                </a:lnTo>
                <a:lnTo>
                  <a:pt x="2082306" y="1650753"/>
                </a:lnTo>
                <a:lnTo>
                  <a:pt x="2038746" y="1670151"/>
                </a:lnTo>
                <a:lnTo>
                  <a:pt x="1994002" y="1687966"/>
                </a:lnTo>
                <a:lnTo>
                  <a:pt x="1948131" y="1704151"/>
                </a:lnTo>
                <a:lnTo>
                  <a:pt x="1901190" y="1718661"/>
                </a:lnTo>
                <a:lnTo>
                  <a:pt x="1853234" y="1731447"/>
                </a:lnTo>
                <a:lnTo>
                  <a:pt x="1804320" y="1742464"/>
                </a:lnTo>
                <a:lnTo>
                  <a:pt x="1754506" y="1751665"/>
                </a:lnTo>
                <a:lnTo>
                  <a:pt x="1703846" y="1759001"/>
                </a:lnTo>
                <a:lnTo>
                  <a:pt x="1652399" y="1764428"/>
                </a:lnTo>
                <a:lnTo>
                  <a:pt x="1600221" y="1767898"/>
                </a:lnTo>
                <a:lnTo>
                  <a:pt x="1547367" y="1769364"/>
                </a:lnTo>
                <a:lnTo>
                  <a:pt x="1494210" y="1768760"/>
                </a:lnTo>
                <a:lnTo>
                  <a:pt x="1441526" y="1766091"/>
                </a:lnTo>
                <a:lnTo>
                  <a:pt x="1389390" y="1761396"/>
                </a:lnTo>
                <a:lnTo>
                  <a:pt x="1337874" y="1754713"/>
                </a:lnTo>
                <a:lnTo>
                  <a:pt x="1287051" y="1746083"/>
                </a:lnTo>
                <a:lnTo>
                  <a:pt x="1236995" y="1735543"/>
                </a:lnTo>
                <a:lnTo>
                  <a:pt x="1187778" y="1723134"/>
                </a:lnTo>
                <a:lnTo>
                  <a:pt x="1139473" y="1708894"/>
                </a:lnTo>
                <a:lnTo>
                  <a:pt x="1092155" y="1692862"/>
                </a:lnTo>
                <a:lnTo>
                  <a:pt x="1045894" y="1675077"/>
                </a:lnTo>
                <a:lnTo>
                  <a:pt x="1000766" y="1655578"/>
                </a:lnTo>
                <a:lnTo>
                  <a:pt x="956842" y="1634405"/>
                </a:lnTo>
                <a:lnTo>
                  <a:pt x="914196" y="1611596"/>
                </a:lnTo>
                <a:lnTo>
                  <a:pt x="872900" y="1587191"/>
                </a:lnTo>
                <a:lnTo>
                  <a:pt x="833029" y="1561228"/>
                </a:lnTo>
                <a:lnTo>
                  <a:pt x="794655" y="1533747"/>
                </a:lnTo>
                <a:lnTo>
                  <a:pt x="757850" y="1504786"/>
                </a:lnTo>
                <a:lnTo>
                  <a:pt x="722689" y="1474385"/>
                </a:lnTo>
                <a:lnTo>
                  <a:pt x="689243" y="1442583"/>
                </a:lnTo>
                <a:lnTo>
                  <a:pt x="657587" y="1409419"/>
                </a:lnTo>
                <a:lnTo>
                  <a:pt x="627793" y="1374932"/>
                </a:lnTo>
                <a:lnTo>
                  <a:pt x="599935" y="1339161"/>
                </a:lnTo>
                <a:lnTo>
                  <a:pt x="574084" y="1302144"/>
                </a:lnTo>
                <a:lnTo>
                  <a:pt x="550315" y="1263922"/>
                </a:lnTo>
                <a:lnTo>
                  <a:pt x="528701" y="1224533"/>
                </a:lnTo>
                <a:lnTo>
                  <a:pt x="0" y="1140078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9367266" y="4690134"/>
            <a:ext cx="2900933" cy="4565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" marR="10160" indent="-1270" algn="ctr">
              <a:spcBef>
                <a:spcPts val="200"/>
              </a:spcBef>
            </a:pPr>
            <a:r>
              <a:rPr lang="en-IN" sz="2800" spc="-10" dirty="0" smtClean="0">
                <a:solidFill>
                  <a:srgbClr val="5F5F5F"/>
                </a:solidFill>
                <a:latin typeface="Comic Sans MS"/>
                <a:cs typeface="Comic Sans MS"/>
              </a:rPr>
              <a:t>Self Destruct</a:t>
            </a:r>
            <a:endParaRPr sz="2800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69989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Self Destruct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964746" y="1931268"/>
            <a:ext cx="16256454" cy="6945171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lnSpc>
                <a:spcPct val="150000"/>
              </a:lnSpc>
            </a:pPr>
            <a:r>
              <a:rPr sz="2000" spc="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only possibility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that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code is removed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from the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Blockchain</a:t>
            </a:r>
            <a:r>
              <a:rPr sz="2000" spc="-6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is</a:t>
            </a:r>
            <a:r>
              <a:rPr lang="en-IN"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when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 contract at that address</a:t>
            </a:r>
            <a:r>
              <a:rPr sz="2000" spc="3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performs</a:t>
            </a:r>
            <a:endParaRPr sz="2000" dirty="0" smtClean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>
              <a:lnSpc>
                <a:spcPct val="150000"/>
              </a:lnSpc>
            </a:pP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 </a:t>
            </a:r>
            <a:r>
              <a:rPr sz="2000" b="1" i="1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SELFDESTRUCT</a:t>
            </a:r>
            <a:r>
              <a:rPr sz="2000" b="1" i="1" spc="-3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operation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>
              <a:lnSpc>
                <a:spcPct val="150000"/>
              </a:lnSpc>
            </a:pP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19050" marR="5162550">
              <a:lnSpc>
                <a:spcPct val="150000"/>
              </a:lnSpc>
            </a:pPr>
            <a:r>
              <a:rPr sz="2000" spc="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remaining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Ether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stored at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that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address is sent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to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  designated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target(Contract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creator Address) and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then the 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storage and code is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removed.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>
              <a:lnSpc>
                <a:spcPct val="150000"/>
              </a:lnSpc>
            </a:pP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19050">
              <a:lnSpc>
                <a:spcPct val="150000"/>
              </a:lnSpc>
            </a:pPr>
            <a:r>
              <a:rPr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selfdestruct(owner);</a:t>
            </a:r>
            <a:endParaRPr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>
              <a:lnSpc>
                <a:spcPct val="150000"/>
              </a:lnSpc>
            </a:pPr>
            <a:endParaRPr sz="2000" dirty="0">
              <a:solidFill>
                <a:srgbClr val="0070C0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19050">
              <a:lnSpc>
                <a:spcPct val="150000"/>
              </a:lnSpc>
            </a:pPr>
            <a:r>
              <a:rPr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What </a:t>
            </a:r>
            <a:r>
              <a:rPr sz="2000" spc="-8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is </a:t>
            </a:r>
            <a:r>
              <a:rPr sz="200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happening </a:t>
            </a:r>
            <a:r>
              <a:rPr sz="2000" spc="-8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after </a:t>
            </a:r>
            <a:r>
              <a:rPr sz="200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a self destruct </a:t>
            </a:r>
            <a:r>
              <a:rPr sz="2000" spc="-8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is called</a:t>
            </a:r>
            <a:r>
              <a:rPr sz="200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for?</a:t>
            </a:r>
          </a:p>
          <a:p>
            <a:pPr marL="533400" indent="-514350">
              <a:lnSpc>
                <a:spcPct val="150000"/>
              </a:lnSpc>
              <a:buFontTx/>
              <a:buAutoNum type="arabicPeriod"/>
              <a:tabLst>
                <a:tab pos="532448" algn="l"/>
                <a:tab pos="533400" algn="l"/>
              </a:tabLst>
            </a:pP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Code and storage associated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with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it is removed from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Ethereum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World</a:t>
            </a:r>
            <a:r>
              <a:rPr sz="2000" spc="23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State.</a:t>
            </a:r>
            <a:endParaRPr sz="2000" dirty="0" smtClean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533400" marR="7620" indent="-514350" algn="just">
              <a:lnSpc>
                <a:spcPct val="150000"/>
              </a:lnSpc>
              <a:buFontTx/>
              <a:buAutoNum type="arabicPeriod"/>
              <a:tabLst>
                <a:tab pos="533400" algn="l"/>
              </a:tabLst>
            </a:pP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Transaction after that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point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will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behave as if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address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were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an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external owned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account, 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i.e., transaction will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be accepted, no processing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will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be done and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 transaction status will 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be success.</a:t>
            </a:r>
            <a:endParaRPr sz="2000" dirty="0" smtClean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533400" indent="-514350">
              <a:lnSpc>
                <a:spcPct val="150000"/>
              </a:lnSpc>
              <a:buFontTx/>
              <a:buAutoNum type="arabicPeriod"/>
              <a:tabLst>
                <a:tab pos="532448" algn="l"/>
                <a:tab pos="533400" algn="l"/>
              </a:tabLst>
            </a:pP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Transactions will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do nothing, but </a:t>
            </a:r>
            <a:r>
              <a:rPr sz="2000" spc="-15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you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still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have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to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pay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 transaction</a:t>
            </a:r>
            <a:r>
              <a:rPr sz="2000" spc="135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fee.</a:t>
            </a:r>
            <a:endParaRPr sz="2000" dirty="0" smtClean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533400" marR="658176" indent="-514350">
              <a:lnSpc>
                <a:spcPct val="150000"/>
              </a:lnSpc>
              <a:buFontTx/>
              <a:buAutoNum type="arabicPeriod"/>
              <a:tabLst>
                <a:tab pos="532448" algn="l"/>
                <a:tab pos="533400" algn="l"/>
              </a:tabLst>
            </a:pPr>
            <a:r>
              <a:rPr sz="2000" spc="-83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You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can even transfer </a:t>
            </a:r>
            <a:r>
              <a:rPr sz="2000" spc="-3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ether,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it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will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be locked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forever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or until someone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finds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one of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 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private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keys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associated </a:t>
            </a:r>
            <a:r>
              <a:rPr sz="2000" spc="-15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with </a:t>
            </a:r>
            <a:r>
              <a:rPr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that</a:t>
            </a:r>
            <a:r>
              <a:rPr sz="2000" spc="6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address.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4" name="object 3"/>
          <p:cNvSpPr/>
          <p:nvPr/>
        </p:nvSpPr>
        <p:spPr>
          <a:xfrm>
            <a:off x="13104620" y="2260862"/>
            <a:ext cx="4286250" cy="42862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58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796" y="4673446"/>
            <a:ext cx="17064990" cy="449610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>
              <a:spcBef>
                <a:spcPts val="100"/>
              </a:spcBef>
            </a:pPr>
            <a:r>
              <a:rPr lang="en-IN" sz="7200" b="1" spc="-5" dirty="0" smtClean="0">
                <a:solidFill>
                  <a:prstClr val="black"/>
                </a:solidFill>
                <a:cs typeface="Calibri"/>
              </a:rPr>
              <a:t>						FallBack Functions</a:t>
            </a:r>
          </a:p>
          <a:p>
            <a:pPr marL="12700" marR="10160" indent="7620">
              <a:spcBef>
                <a:spcPts val="100"/>
              </a:spcBef>
            </a:pPr>
            <a:r>
              <a:rPr lang="en-IN" sz="7200" b="1" spc="-5" dirty="0" smtClean="0">
                <a:solidFill>
                  <a:prstClr val="black"/>
                </a:solidFill>
                <a:cs typeface="Calibri"/>
              </a:rPr>
              <a:t>						Function Modifiers</a:t>
            </a:r>
          </a:p>
          <a:p>
            <a:pPr marL="12700" marR="10160" indent="7620">
              <a:spcBef>
                <a:spcPts val="100"/>
              </a:spcBef>
            </a:pPr>
            <a:r>
              <a:rPr lang="en-IN" sz="7200" b="1" spc="-5" dirty="0" smtClean="0">
                <a:solidFill>
                  <a:prstClr val="black"/>
                </a:solidFill>
                <a:cs typeface="Calibri"/>
              </a:rPr>
              <a:t>						Function Overloading</a:t>
            </a:r>
          </a:p>
          <a:p>
            <a:pPr marL="12700" marR="10160" indent="7620" algn="ctr">
              <a:spcBef>
                <a:spcPts val="100"/>
              </a:spcBef>
            </a:pPr>
            <a:endParaRPr sz="7200" b="1" spc="-5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74967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2" name="object 2"/>
          <p:cNvSpPr/>
          <p:nvPr/>
        </p:nvSpPr>
        <p:spPr>
          <a:xfrm>
            <a:off x="5519928" y="2904744"/>
            <a:ext cx="2663952" cy="666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3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1525015" y="0"/>
                </a:moveTo>
                <a:lnTo>
                  <a:pt x="1472162" y="1465"/>
                </a:lnTo>
                <a:lnTo>
                  <a:pt x="1419984" y="4935"/>
                </a:lnTo>
                <a:lnTo>
                  <a:pt x="1368537" y="10362"/>
                </a:lnTo>
                <a:lnTo>
                  <a:pt x="1317877" y="17698"/>
                </a:lnTo>
                <a:lnTo>
                  <a:pt x="1268063" y="26899"/>
                </a:lnTo>
                <a:lnTo>
                  <a:pt x="1219149" y="37916"/>
                </a:lnTo>
                <a:lnTo>
                  <a:pt x="1171193" y="50702"/>
                </a:lnTo>
                <a:lnTo>
                  <a:pt x="1124252" y="65212"/>
                </a:lnTo>
                <a:lnTo>
                  <a:pt x="1078381" y="81397"/>
                </a:lnTo>
                <a:lnTo>
                  <a:pt x="1033637" y="99212"/>
                </a:lnTo>
                <a:lnTo>
                  <a:pt x="990077" y="118610"/>
                </a:lnTo>
                <a:lnTo>
                  <a:pt x="947757" y="139543"/>
                </a:lnTo>
                <a:lnTo>
                  <a:pt x="906735" y="161965"/>
                </a:lnTo>
                <a:lnTo>
                  <a:pt x="867066" y="185829"/>
                </a:lnTo>
                <a:lnTo>
                  <a:pt x="828807" y="211088"/>
                </a:lnTo>
                <a:lnTo>
                  <a:pt x="792014" y="237695"/>
                </a:lnTo>
                <a:lnTo>
                  <a:pt x="756745" y="265604"/>
                </a:lnTo>
                <a:lnTo>
                  <a:pt x="723055" y="294768"/>
                </a:lnTo>
                <a:lnTo>
                  <a:pt x="691002" y="325140"/>
                </a:lnTo>
                <a:lnTo>
                  <a:pt x="660641" y="356672"/>
                </a:lnTo>
                <a:lnTo>
                  <a:pt x="632030" y="389319"/>
                </a:lnTo>
                <a:lnTo>
                  <a:pt x="605225" y="423034"/>
                </a:lnTo>
                <a:lnTo>
                  <a:pt x="580282" y="457769"/>
                </a:lnTo>
                <a:lnTo>
                  <a:pt x="557258" y="493478"/>
                </a:lnTo>
                <a:lnTo>
                  <a:pt x="536210" y="530114"/>
                </a:lnTo>
                <a:lnTo>
                  <a:pt x="517194" y="567630"/>
                </a:lnTo>
                <a:lnTo>
                  <a:pt x="500266" y="605979"/>
                </a:lnTo>
                <a:lnTo>
                  <a:pt x="485484" y="645115"/>
                </a:lnTo>
                <a:lnTo>
                  <a:pt x="472904" y="684991"/>
                </a:lnTo>
                <a:lnTo>
                  <a:pt x="462582" y="725559"/>
                </a:lnTo>
                <a:lnTo>
                  <a:pt x="454574" y="766774"/>
                </a:lnTo>
                <a:lnTo>
                  <a:pt x="448939" y="808587"/>
                </a:lnTo>
                <a:lnTo>
                  <a:pt x="445731" y="850954"/>
                </a:lnTo>
                <a:lnTo>
                  <a:pt x="445007" y="893826"/>
                </a:lnTo>
                <a:lnTo>
                  <a:pt x="0" y="1140078"/>
                </a:lnTo>
                <a:lnTo>
                  <a:pt x="528701" y="1224533"/>
                </a:lnTo>
                <a:lnTo>
                  <a:pt x="550315" y="1263922"/>
                </a:lnTo>
                <a:lnTo>
                  <a:pt x="574084" y="1302144"/>
                </a:lnTo>
                <a:lnTo>
                  <a:pt x="599935" y="1339161"/>
                </a:lnTo>
                <a:lnTo>
                  <a:pt x="627793" y="1374932"/>
                </a:lnTo>
                <a:lnTo>
                  <a:pt x="657587" y="1409419"/>
                </a:lnTo>
                <a:lnTo>
                  <a:pt x="689243" y="1442583"/>
                </a:lnTo>
                <a:lnTo>
                  <a:pt x="722689" y="1474385"/>
                </a:lnTo>
                <a:lnTo>
                  <a:pt x="757850" y="1504786"/>
                </a:lnTo>
                <a:lnTo>
                  <a:pt x="794655" y="1533747"/>
                </a:lnTo>
                <a:lnTo>
                  <a:pt x="833029" y="1561228"/>
                </a:lnTo>
                <a:lnTo>
                  <a:pt x="872900" y="1587191"/>
                </a:lnTo>
                <a:lnTo>
                  <a:pt x="914196" y="1611596"/>
                </a:lnTo>
                <a:lnTo>
                  <a:pt x="956842" y="1634405"/>
                </a:lnTo>
                <a:lnTo>
                  <a:pt x="1000766" y="1655578"/>
                </a:lnTo>
                <a:lnTo>
                  <a:pt x="1045894" y="1675077"/>
                </a:lnTo>
                <a:lnTo>
                  <a:pt x="1092155" y="1692862"/>
                </a:lnTo>
                <a:lnTo>
                  <a:pt x="1139473" y="1708894"/>
                </a:lnTo>
                <a:lnTo>
                  <a:pt x="1187778" y="1723134"/>
                </a:lnTo>
                <a:lnTo>
                  <a:pt x="1236995" y="1735543"/>
                </a:lnTo>
                <a:lnTo>
                  <a:pt x="1287051" y="1746083"/>
                </a:lnTo>
                <a:lnTo>
                  <a:pt x="1337874" y="1754713"/>
                </a:lnTo>
                <a:lnTo>
                  <a:pt x="1389390" y="1761396"/>
                </a:lnTo>
                <a:lnTo>
                  <a:pt x="1441526" y="1766091"/>
                </a:lnTo>
                <a:lnTo>
                  <a:pt x="1494210" y="1768760"/>
                </a:lnTo>
                <a:lnTo>
                  <a:pt x="1547367" y="1769364"/>
                </a:lnTo>
                <a:lnTo>
                  <a:pt x="1600221" y="1767898"/>
                </a:lnTo>
                <a:lnTo>
                  <a:pt x="1652399" y="1764428"/>
                </a:lnTo>
                <a:lnTo>
                  <a:pt x="1703846" y="1759001"/>
                </a:lnTo>
                <a:lnTo>
                  <a:pt x="1754506" y="1751665"/>
                </a:lnTo>
                <a:lnTo>
                  <a:pt x="1804320" y="1742464"/>
                </a:lnTo>
                <a:lnTo>
                  <a:pt x="1853234" y="1731447"/>
                </a:lnTo>
                <a:lnTo>
                  <a:pt x="1901190" y="1718661"/>
                </a:lnTo>
                <a:lnTo>
                  <a:pt x="1948131" y="1704151"/>
                </a:lnTo>
                <a:lnTo>
                  <a:pt x="1994002" y="1687966"/>
                </a:lnTo>
                <a:lnTo>
                  <a:pt x="2038746" y="1670151"/>
                </a:lnTo>
                <a:lnTo>
                  <a:pt x="2082306" y="1650753"/>
                </a:lnTo>
                <a:lnTo>
                  <a:pt x="2124626" y="1629820"/>
                </a:lnTo>
                <a:lnTo>
                  <a:pt x="2165648" y="1607398"/>
                </a:lnTo>
                <a:lnTo>
                  <a:pt x="2205317" y="1583534"/>
                </a:lnTo>
                <a:lnTo>
                  <a:pt x="2243576" y="1558275"/>
                </a:lnTo>
                <a:lnTo>
                  <a:pt x="2280369" y="1531668"/>
                </a:lnTo>
                <a:lnTo>
                  <a:pt x="2315638" y="1503759"/>
                </a:lnTo>
                <a:lnTo>
                  <a:pt x="2349328" y="1474595"/>
                </a:lnTo>
                <a:lnTo>
                  <a:pt x="2381381" y="1444223"/>
                </a:lnTo>
                <a:lnTo>
                  <a:pt x="2411742" y="1412691"/>
                </a:lnTo>
                <a:lnTo>
                  <a:pt x="2440353" y="1380044"/>
                </a:lnTo>
                <a:lnTo>
                  <a:pt x="2467158" y="1346329"/>
                </a:lnTo>
                <a:lnTo>
                  <a:pt x="2492101" y="1311594"/>
                </a:lnTo>
                <a:lnTo>
                  <a:pt x="2515125" y="1275885"/>
                </a:lnTo>
                <a:lnTo>
                  <a:pt x="2536173" y="1239249"/>
                </a:lnTo>
                <a:lnTo>
                  <a:pt x="2555189" y="1201733"/>
                </a:lnTo>
                <a:lnTo>
                  <a:pt x="2572117" y="1163384"/>
                </a:lnTo>
                <a:lnTo>
                  <a:pt x="2586899" y="1124248"/>
                </a:lnTo>
                <a:lnTo>
                  <a:pt x="2599479" y="1084372"/>
                </a:lnTo>
                <a:lnTo>
                  <a:pt x="2609801" y="1043804"/>
                </a:lnTo>
                <a:lnTo>
                  <a:pt x="2617809" y="1002589"/>
                </a:lnTo>
                <a:lnTo>
                  <a:pt x="2623444" y="960776"/>
                </a:lnTo>
                <a:lnTo>
                  <a:pt x="2626652" y="918409"/>
                </a:lnTo>
                <a:lnTo>
                  <a:pt x="2627376" y="875538"/>
                </a:lnTo>
                <a:lnTo>
                  <a:pt x="2625571" y="832687"/>
                </a:lnTo>
                <a:lnTo>
                  <a:pt x="2621296" y="790384"/>
                </a:lnTo>
                <a:lnTo>
                  <a:pt x="2614606" y="748674"/>
                </a:lnTo>
                <a:lnTo>
                  <a:pt x="2605561" y="707603"/>
                </a:lnTo>
                <a:lnTo>
                  <a:pt x="2594217" y="667218"/>
                </a:lnTo>
                <a:lnTo>
                  <a:pt x="2580633" y="627563"/>
                </a:lnTo>
                <a:lnTo>
                  <a:pt x="2564866" y="588684"/>
                </a:lnTo>
                <a:lnTo>
                  <a:pt x="2546974" y="550628"/>
                </a:lnTo>
                <a:lnTo>
                  <a:pt x="2527015" y="513441"/>
                </a:lnTo>
                <a:lnTo>
                  <a:pt x="2505046" y="477167"/>
                </a:lnTo>
                <a:lnTo>
                  <a:pt x="2481125" y="441854"/>
                </a:lnTo>
                <a:lnTo>
                  <a:pt x="2455309" y="407546"/>
                </a:lnTo>
                <a:lnTo>
                  <a:pt x="2427658" y="374290"/>
                </a:lnTo>
                <a:lnTo>
                  <a:pt x="2398228" y="342131"/>
                </a:lnTo>
                <a:lnTo>
                  <a:pt x="2367077" y="311116"/>
                </a:lnTo>
                <a:lnTo>
                  <a:pt x="2334262" y="281289"/>
                </a:lnTo>
                <a:lnTo>
                  <a:pt x="2299843" y="252698"/>
                </a:lnTo>
                <a:lnTo>
                  <a:pt x="2263875" y="225387"/>
                </a:lnTo>
                <a:lnTo>
                  <a:pt x="2226417" y="199403"/>
                </a:lnTo>
                <a:lnTo>
                  <a:pt x="2187528" y="174791"/>
                </a:lnTo>
                <a:lnTo>
                  <a:pt x="2147263" y="151598"/>
                </a:lnTo>
                <a:lnTo>
                  <a:pt x="2105682" y="129869"/>
                </a:lnTo>
                <a:lnTo>
                  <a:pt x="2062842" y="109649"/>
                </a:lnTo>
                <a:lnTo>
                  <a:pt x="2018801" y="90986"/>
                </a:lnTo>
                <a:lnTo>
                  <a:pt x="1973616" y="73924"/>
                </a:lnTo>
                <a:lnTo>
                  <a:pt x="1927345" y="58509"/>
                </a:lnTo>
                <a:lnTo>
                  <a:pt x="1880046" y="44788"/>
                </a:lnTo>
                <a:lnTo>
                  <a:pt x="1831776" y="32806"/>
                </a:lnTo>
                <a:lnTo>
                  <a:pt x="1782594" y="22608"/>
                </a:lnTo>
                <a:lnTo>
                  <a:pt x="1732557" y="14242"/>
                </a:lnTo>
                <a:lnTo>
                  <a:pt x="1681723" y="7752"/>
                </a:lnTo>
                <a:lnTo>
                  <a:pt x="1630150" y="3184"/>
                </a:lnTo>
                <a:lnTo>
                  <a:pt x="1577895" y="585"/>
                </a:lnTo>
                <a:lnTo>
                  <a:pt x="15250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4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0" y="1140078"/>
                </a:moveTo>
                <a:lnTo>
                  <a:pt x="445007" y="893826"/>
                </a:lnTo>
                <a:lnTo>
                  <a:pt x="445731" y="850954"/>
                </a:lnTo>
                <a:lnTo>
                  <a:pt x="448939" y="808587"/>
                </a:lnTo>
                <a:lnTo>
                  <a:pt x="454574" y="766774"/>
                </a:lnTo>
                <a:lnTo>
                  <a:pt x="462582" y="725559"/>
                </a:lnTo>
                <a:lnTo>
                  <a:pt x="472904" y="684991"/>
                </a:lnTo>
                <a:lnTo>
                  <a:pt x="485484" y="645115"/>
                </a:lnTo>
                <a:lnTo>
                  <a:pt x="500266" y="605979"/>
                </a:lnTo>
                <a:lnTo>
                  <a:pt x="517194" y="567630"/>
                </a:lnTo>
                <a:lnTo>
                  <a:pt x="536210" y="530114"/>
                </a:lnTo>
                <a:lnTo>
                  <a:pt x="557258" y="493478"/>
                </a:lnTo>
                <a:lnTo>
                  <a:pt x="580282" y="457769"/>
                </a:lnTo>
                <a:lnTo>
                  <a:pt x="605225" y="423034"/>
                </a:lnTo>
                <a:lnTo>
                  <a:pt x="632030" y="389319"/>
                </a:lnTo>
                <a:lnTo>
                  <a:pt x="660641" y="356672"/>
                </a:lnTo>
                <a:lnTo>
                  <a:pt x="691002" y="325140"/>
                </a:lnTo>
                <a:lnTo>
                  <a:pt x="723055" y="294768"/>
                </a:lnTo>
                <a:lnTo>
                  <a:pt x="756745" y="265604"/>
                </a:lnTo>
                <a:lnTo>
                  <a:pt x="792014" y="237695"/>
                </a:lnTo>
                <a:lnTo>
                  <a:pt x="828807" y="211088"/>
                </a:lnTo>
                <a:lnTo>
                  <a:pt x="867066" y="185829"/>
                </a:lnTo>
                <a:lnTo>
                  <a:pt x="906735" y="161965"/>
                </a:lnTo>
                <a:lnTo>
                  <a:pt x="947757" y="139543"/>
                </a:lnTo>
                <a:lnTo>
                  <a:pt x="990077" y="118610"/>
                </a:lnTo>
                <a:lnTo>
                  <a:pt x="1033637" y="99212"/>
                </a:lnTo>
                <a:lnTo>
                  <a:pt x="1078381" y="81397"/>
                </a:lnTo>
                <a:lnTo>
                  <a:pt x="1124252" y="65212"/>
                </a:lnTo>
                <a:lnTo>
                  <a:pt x="1171193" y="50702"/>
                </a:lnTo>
                <a:lnTo>
                  <a:pt x="1219149" y="37916"/>
                </a:lnTo>
                <a:lnTo>
                  <a:pt x="1268063" y="26899"/>
                </a:lnTo>
                <a:lnTo>
                  <a:pt x="1317877" y="17698"/>
                </a:lnTo>
                <a:lnTo>
                  <a:pt x="1368537" y="10362"/>
                </a:lnTo>
                <a:lnTo>
                  <a:pt x="1419984" y="4935"/>
                </a:lnTo>
                <a:lnTo>
                  <a:pt x="1472162" y="1465"/>
                </a:lnTo>
                <a:lnTo>
                  <a:pt x="1525015" y="0"/>
                </a:lnTo>
                <a:lnTo>
                  <a:pt x="1577895" y="585"/>
                </a:lnTo>
                <a:lnTo>
                  <a:pt x="1630150" y="3184"/>
                </a:lnTo>
                <a:lnTo>
                  <a:pt x="1681723" y="7752"/>
                </a:lnTo>
                <a:lnTo>
                  <a:pt x="1732557" y="14242"/>
                </a:lnTo>
                <a:lnTo>
                  <a:pt x="1782594" y="22608"/>
                </a:lnTo>
                <a:lnTo>
                  <a:pt x="1831776" y="32806"/>
                </a:lnTo>
                <a:lnTo>
                  <a:pt x="1880046" y="44788"/>
                </a:lnTo>
                <a:lnTo>
                  <a:pt x="1927345" y="58509"/>
                </a:lnTo>
                <a:lnTo>
                  <a:pt x="1973616" y="73924"/>
                </a:lnTo>
                <a:lnTo>
                  <a:pt x="2018801" y="90986"/>
                </a:lnTo>
                <a:lnTo>
                  <a:pt x="2062842" y="109649"/>
                </a:lnTo>
                <a:lnTo>
                  <a:pt x="2105682" y="129869"/>
                </a:lnTo>
                <a:lnTo>
                  <a:pt x="2147263" y="151598"/>
                </a:lnTo>
                <a:lnTo>
                  <a:pt x="2187528" y="174791"/>
                </a:lnTo>
                <a:lnTo>
                  <a:pt x="2226417" y="199403"/>
                </a:lnTo>
                <a:lnTo>
                  <a:pt x="2263875" y="225387"/>
                </a:lnTo>
                <a:lnTo>
                  <a:pt x="2299843" y="252698"/>
                </a:lnTo>
                <a:lnTo>
                  <a:pt x="2334262" y="281289"/>
                </a:lnTo>
                <a:lnTo>
                  <a:pt x="2367077" y="311116"/>
                </a:lnTo>
                <a:lnTo>
                  <a:pt x="2398228" y="342131"/>
                </a:lnTo>
                <a:lnTo>
                  <a:pt x="2427658" y="374290"/>
                </a:lnTo>
                <a:lnTo>
                  <a:pt x="2455309" y="407546"/>
                </a:lnTo>
                <a:lnTo>
                  <a:pt x="2481125" y="441854"/>
                </a:lnTo>
                <a:lnTo>
                  <a:pt x="2505046" y="477167"/>
                </a:lnTo>
                <a:lnTo>
                  <a:pt x="2527015" y="513441"/>
                </a:lnTo>
                <a:lnTo>
                  <a:pt x="2546974" y="550628"/>
                </a:lnTo>
                <a:lnTo>
                  <a:pt x="2564866" y="588684"/>
                </a:lnTo>
                <a:lnTo>
                  <a:pt x="2580633" y="627563"/>
                </a:lnTo>
                <a:lnTo>
                  <a:pt x="2594217" y="667218"/>
                </a:lnTo>
                <a:lnTo>
                  <a:pt x="2605561" y="707603"/>
                </a:lnTo>
                <a:lnTo>
                  <a:pt x="2614606" y="748674"/>
                </a:lnTo>
                <a:lnTo>
                  <a:pt x="2621296" y="790384"/>
                </a:lnTo>
                <a:lnTo>
                  <a:pt x="2625571" y="832687"/>
                </a:lnTo>
                <a:lnTo>
                  <a:pt x="2627376" y="875538"/>
                </a:lnTo>
                <a:lnTo>
                  <a:pt x="2626652" y="918409"/>
                </a:lnTo>
                <a:lnTo>
                  <a:pt x="2623444" y="960776"/>
                </a:lnTo>
                <a:lnTo>
                  <a:pt x="2617809" y="1002589"/>
                </a:lnTo>
                <a:lnTo>
                  <a:pt x="2609801" y="1043804"/>
                </a:lnTo>
                <a:lnTo>
                  <a:pt x="2599479" y="1084372"/>
                </a:lnTo>
                <a:lnTo>
                  <a:pt x="2586899" y="1124248"/>
                </a:lnTo>
                <a:lnTo>
                  <a:pt x="2572117" y="1163384"/>
                </a:lnTo>
                <a:lnTo>
                  <a:pt x="2555189" y="1201733"/>
                </a:lnTo>
                <a:lnTo>
                  <a:pt x="2536173" y="1239249"/>
                </a:lnTo>
                <a:lnTo>
                  <a:pt x="2515125" y="1275885"/>
                </a:lnTo>
                <a:lnTo>
                  <a:pt x="2492101" y="1311594"/>
                </a:lnTo>
                <a:lnTo>
                  <a:pt x="2467158" y="1346329"/>
                </a:lnTo>
                <a:lnTo>
                  <a:pt x="2440353" y="1380044"/>
                </a:lnTo>
                <a:lnTo>
                  <a:pt x="2411742" y="1412691"/>
                </a:lnTo>
                <a:lnTo>
                  <a:pt x="2381381" y="1444223"/>
                </a:lnTo>
                <a:lnTo>
                  <a:pt x="2349328" y="1474595"/>
                </a:lnTo>
                <a:lnTo>
                  <a:pt x="2315638" y="1503759"/>
                </a:lnTo>
                <a:lnTo>
                  <a:pt x="2280369" y="1531668"/>
                </a:lnTo>
                <a:lnTo>
                  <a:pt x="2243576" y="1558275"/>
                </a:lnTo>
                <a:lnTo>
                  <a:pt x="2205317" y="1583534"/>
                </a:lnTo>
                <a:lnTo>
                  <a:pt x="2165648" y="1607398"/>
                </a:lnTo>
                <a:lnTo>
                  <a:pt x="2124626" y="1629820"/>
                </a:lnTo>
                <a:lnTo>
                  <a:pt x="2082306" y="1650753"/>
                </a:lnTo>
                <a:lnTo>
                  <a:pt x="2038746" y="1670151"/>
                </a:lnTo>
                <a:lnTo>
                  <a:pt x="1994002" y="1687966"/>
                </a:lnTo>
                <a:lnTo>
                  <a:pt x="1948131" y="1704151"/>
                </a:lnTo>
                <a:lnTo>
                  <a:pt x="1901190" y="1718661"/>
                </a:lnTo>
                <a:lnTo>
                  <a:pt x="1853234" y="1731447"/>
                </a:lnTo>
                <a:lnTo>
                  <a:pt x="1804320" y="1742464"/>
                </a:lnTo>
                <a:lnTo>
                  <a:pt x="1754506" y="1751665"/>
                </a:lnTo>
                <a:lnTo>
                  <a:pt x="1703846" y="1759001"/>
                </a:lnTo>
                <a:lnTo>
                  <a:pt x="1652399" y="1764428"/>
                </a:lnTo>
                <a:lnTo>
                  <a:pt x="1600221" y="1767898"/>
                </a:lnTo>
                <a:lnTo>
                  <a:pt x="1547367" y="1769364"/>
                </a:lnTo>
                <a:lnTo>
                  <a:pt x="1494210" y="1768760"/>
                </a:lnTo>
                <a:lnTo>
                  <a:pt x="1441526" y="1766091"/>
                </a:lnTo>
                <a:lnTo>
                  <a:pt x="1389390" y="1761396"/>
                </a:lnTo>
                <a:lnTo>
                  <a:pt x="1337874" y="1754713"/>
                </a:lnTo>
                <a:lnTo>
                  <a:pt x="1287051" y="1746083"/>
                </a:lnTo>
                <a:lnTo>
                  <a:pt x="1236995" y="1735543"/>
                </a:lnTo>
                <a:lnTo>
                  <a:pt x="1187778" y="1723134"/>
                </a:lnTo>
                <a:lnTo>
                  <a:pt x="1139473" y="1708894"/>
                </a:lnTo>
                <a:lnTo>
                  <a:pt x="1092155" y="1692862"/>
                </a:lnTo>
                <a:lnTo>
                  <a:pt x="1045894" y="1675077"/>
                </a:lnTo>
                <a:lnTo>
                  <a:pt x="1000766" y="1655578"/>
                </a:lnTo>
                <a:lnTo>
                  <a:pt x="956842" y="1634405"/>
                </a:lnTo>
                <a:lnTo>
                  <a:pt x="914196" y="1611596"/>
                </a:lnTo>
                <a:lnTo>
                  <a:pt x="872900" y="1587191"/>
                </a:lnTo>
                <a:lnTo>
                  <a:pt x="833029" y="1561228"/>
                </a:lnTo>
                <a:lnTo>
                  <a:pt x="794655" y="1533747"/>
                </a:lnTo>
                <a:lnTo>
                  <a:pt x="757850" y="1504786"/>
                </a:lnTo>
                <a:lnTo>
                  <a:pt x="722689" y="1474385"/>
                </a:lnTo>
                <a:lnTo>
                  <a:pt x="689243" y="1442583"/>
                </a:lnTo>
                <a:lnTo>
                  <a:pt x="657587" y="1409419"/>
                </a:lnTo>
                <a:lnTo>
                  <a:pt x="627793" y="1374932"/>
                </a:lnTo>
                <a:lnTo>
                  <a:pt x="599935" y="1339161"/>
                </a:lnTo>
                <a:lnTo>
                  <a:pt x="574084" y="1302144"/>
                </a:lnTo>
                <a:lnTo>
                  <a:pt x="550315" y="1263922"/>
                </a:lnTo>
                <a:lnTo>
                  <a:pt x="528701" y="1224533"/>
                </a:lnTo>
                <a:lnTo>
                  <a:pt x="0" y="1140078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9367267" y="4690134"/>
            <a:ext cx="2437130" cy="88742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" marR="10160" indent="-1270" algn="ctr">
              <a:spcBef>
                <a:spcPts val="200"/>
              </a:spcBef>
            </a:pPr>
            <a:r>
              <a:rPr lang="en-IN" sz="2800" spc="-10" dirty="0" smtClean="0">
                <a:solidFill>
                  <a:srgbClr val="5F5F5F"/>
                </a:solidFill>
                <a:latin typeface="Comic Sans MS"/>
                <a:cs typeface="Comic Sans MS"/>
              </a:rPr>
              <a:t>FallBack Functions</a:t>
            </a:r>
            <a:endParaRPr sz="2800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84295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FallBack Functions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6"/>
          <p:cNvSpPr/>
          <p:nvPr/>
        </p:nvSpPr>
        <p:spPr>
          <a:xfrm>
            <a:off x="5572885" y="1925974"/>
            <a:ext cx="7143750" cy="34718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4" name="object 3"/>
          <p:cNvSpPr txBox="1"/>
          <p:nvPr/>
        </p:nvSpPr>
        <p:spPr>
          <a:xfrm>
            <a:off x="1451325" y="5546541"/>
            <a:ext cx="8717280" cy="115256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32448" indent="-513398">
              <a:lnSpc>
                <a:spcPct val="200000"/>
              </a:lnSpc>
              <a:buFontTx/>
              <a:buAutoNum type="arabicPeriod"/>
              <a:tabLst>
                <a:tab pos="532448" algn="l"/>
                <a:tab pos="533400" algn="l"/>
              </a:tabLst>
            </a:pP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Functions </a:t>
            </a:r>
            <a:r>
              <a:rPr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which doesn’t have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a </a:t>
            </a:r>
            <a:r>
              <a:rPr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name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or</a:t>
            </a:r>
            <a:r>
              <a:rPr sz="2000" spc="23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parameter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532448" indent="-513398">
              <a:lnSpc>
                <a:spcPct val="200000"/>
              </a:lnSpc>
              <a:buFontTx/>
              <a:buAutoNum type="arabicPeriod"/>
              <a:tabLst>
                <a:tab pos="532448" algn="l"/>
                <a:tab pos="533400" algn="l"/>
              </a:tabLst>
            </a:pPr>
            <a:r>
              <a:rPr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There’s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no going </a:t>
            </a:r>
            <a:r>
              <a:rPr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back after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a smart contract is</a:t>
            </a:r>
            <a:r>
              <a:rPr sz="2000" spc="-75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 smtClean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deployed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6" name="object 4"/>
          <p:cNvSpPr txBox="1"/>
          <p:nvPr/>
        </p:nvSpPr>
        <p:spPr>
          <a:xfrm>
            <a:off x="1311910" y="7320406"/>
            <a:ext cx="6763893" cy="32701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 marR="7620">
              <a:spcBef>
                <a:spcPts val="150"/>
              </a:spcBef>
            </a:pP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Fallback functions in Solidity</a:t>
            </a:r>
            <a:r>
              <a:rPr sz="2000" spc="-127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are  executed in 2 cases</a:t>
            </a:r>
          </a:p>
        </p:txBody>
      </p:sp>
      <p:sp>
        <p:nvSpPr>
          <p:cNvPr id="17" name="object 5"/>
          <p:cNvSpPr txBox="1"/>
          <p:nvPr/>
        </p:nvSpPr>
        <p:spPr>
          <a:xfrm>
            <a:off x="1311910" y="7853808"/>
            <a:ext cx="10194290" cy="125034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33400" marR="7620" indent="-514350">
              <a:lnSpc>
                <a:spcPct val="200000"/>
              </a:lnSpc>
              <a:buFontTx/>
              <a:buAutoNum type="arabicPeriod"/>
              <a:tabLst>
                <a:tab pos="532448" algn="l"/>
                <a:tab pos="533400" algn="l"/>
              </a:tabLst>
            </a:pP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A function identifier does not</a:t>
            </a:r>
            <a:r>
              <a:rPr sz="2000" spc="-225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match  any of </a:t>
            </a:r>
            <a:r>
              <a:rPr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the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available</a:t>
            </a:r>
            <a:r>
              <a:rPr sz="2000" spc="-15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functions</a:t>
            </a:r>
          </a:p>
          <a:p>
            <a:pPr marL="533400" indent="-514350">
              <a:lnSpc>
                <a:spcPct val="200000"/>
              </a:lnSpc>
              <a:buFontTx/>
              <a:buAutoNum type="arabicPeriod"/>
              <a:tabLst>
                <a:tab pos="532448" algn="l"/>
                <a:tab pos="533400" algn="l"/>
              </a:tabLst>
            </a:pPr>
            <a:r>
              <a:rPr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If there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is no data supplied at</a:t>
            </a:r>
            <a:r>
              <a:rPr sz="2000" spc="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all</a:t>
            </a:r>
          </a:p>
        </p:txBody>
      </p:sp>
      <p:sp>
        <p:nvSpPr>
          <p:cNvPr id="18" name="object 7"/>
          <p:cNvSpPr txBox="1"/>
          <p:nvPr/>
        </p:nvSpPr>
        <p:spPr>
          <a:xfrm>
            <a:off x="10392284" y="6993063"/>
            <a:ext cx="1643063" cy="32701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Pro</a:t>
            </a:r>
            <a:r>
              <a:rPr sz="2000" spc="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p</a:t>
            </a:r>
            <a:r>
              <a:rPr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er</a:t>
            </a:r>
            <a:r>
              <a:rPr sz="2000" spc="-15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</a:t>
            </a:r>
            <a:r>
              <a:rPr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i</a:t>
            </a:r>
            <a:r>
              <a:rPr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es</a:t>
            </a:r>
          </a:p>
        </p:txBody>
      </p:sp>
      <p:sp>
        <p:nvSpPr>
          <p:cNvPr id="19" name="object 8"/>
          <p:cNvSpPr txBox="1"/>
          <p:nvPr/>
        </p:nvSpPr>
        <p:spPr>
          <a:xfrm>
            <a:off x="10392284" y="7381683"/>
            <a:ext cx="5334953" cy="2383666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33400" indent="-514350">
              <a:lnSpc>
                <a:spcPct val="200000"/>
              </a:lnSpc>
              <a:buFontTx/>
              <a:buAutoNum type="arabicPeriod"/>
              <a:tabLst>
                <a:tab pos="533400" algn="l"/>
                <a:tab pos="534353" algn="l"/>
              </a:tabLst>
            </a:pP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Unnamed</a:t>
            </a:r>
            <a:r>
              <a:rPr sz="2000" spc="-23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functions</a:t>
            </a:r>
          </a:p>
          <a:p>
            <a:pPr marL="533400" indent="-514350">
              <a:lnSpc>
                <a:spcPct val="200000"/>
              </a:lnSpc>
              <a:buFontTx/>
              <a:buAutoNum type="arabicPeriod"/>
              <a:tabLst>
                <a:tab pos="533400" algn="l"/>
                <a:tab pos="534353" algn="l"/>
              </a:tabLst>
            </a:pP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No</a:t>
            </a:r>
            <a:r>
              <a:rPr sz="2000" spc="-15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Arguments</a:t>
            </a:r>
          </a:p>
          <a:p>
            <a:pPr marL="533400" indent="-514350">
              <a:lnSpc>
                <a:spcPct val="200000"/>
              </a:lnSpc>
              <a:buFontTx/>
              <a:buAutoNum type="arabicPeriod"/>
              <a:tabLst>
                <a:tab pos="533400" algn="l"/>
                <a:tab pos="534353" algn="l"/>
              </a:tabLst>
            </a:pPr>
            <a:r>
              <a:rPr sz="2000" spc="-15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Wont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return</a:t>
            </a:r>
            <a:r>
              <a:rPr sz="2000" spc="23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anything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533400" indent="-514350">
              <a:lnSpc>
                <a:spcPct val="200000"/>
              </a:lnSpc>
              <a:buFontTx/>
              <a:buAutoNum type="arabicPeriod"/>
              <a:tabLst>
                <a:tab pos="533400" algn="l"/>
                <a:tab pos="534353" algn="l"/>
              </a:tabLst>
            </a:pP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Only 1 such function Per</a:t>
            </a:r>
            <a:r>
              <a:rPr sz="2000" spc="-98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prstClr val="black"/>
                </a:solidFill>
                <a:latin typeface="Arial Rounded MT Bold" panose="020F0704030504030204" pitchFamily="34" charset="0"/>
                <a:cs typeface="Arial"/>
              </a:rPr>
              <a:t>contract</a:t>
            </a:r>
          </a:p>
        </p:txBody>
      </p:sp>
    </p:spTree>
    <p:extLst>
      <p:ext uri="{BB962C8B-B14F-4D97-AF65-F5344CB8AC3E}">
        <p14:creationId xmlns:p14="http://schemas.microsoft.com/office/powerpoint/2010/main" val="54816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</a:rPr>
              <a:t>FallBack Functions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937666" y="1898650"/>
            <a:ext cx="16417644" cy="73475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>
              <a:spcBef>
                <a:spcPts val="578"/>
              </a:spcBef>
            </a:pPr>
            <a:r>
              <a:rPr lang="en-IN" sz="2000" dirty="0" smtClean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contract </a:t>
            </a: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FuncConcert</a:t>
            </a:r>
            <a:r>
              <a:rPr lang="en-IN" sz="2000" spc="-75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{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4320" marR="4109085">
              <a:lnSpc>
                <a:spcPct val="120000"/>
              </a:lnSpc>
            </a:pPr>
            <a:r>
              <a:rPr lang="en-IN"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uint </a:t>
            </a: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constant </a:t>
            </a:r>
            <a:r>
              <a:rPr lang="en-IN"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price </a:t>
            </a: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= .1</a:t>
            </a:r>
            <a:r>
              <a:rPr lang="en-IN" sz="2000" spc="-127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ether;  </a:t>
            </a:r>
            <a:r>
              <a:rPr lang="en-IN"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address public</a:t>
            </a:r>
            <a:r>
              <a:rPr lang="en-IN" sz="2000" spc="-9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owner;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435"/>
              </a:spcBef>
            </a:pPr>
            <a:r>
              <a:rPr lang="en-IN"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uint public</a:t>
            </a:r>
            <a:r>
              <a:rPr lang="en-IN" sz="2000" spc="-45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tickets;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435"/>
              </a:spcBef>
            </a:pP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mapping (address </a:t>
            </a:r>
            <a:r>
              <a:rPr lang="en-IN"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=&gt; </a:t>
            </a: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uint ) public</a:t>
            </a:r>
            <a:r>
              <a:rPr lang="en-IN" sz="2000" spc="-15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purchasers;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>
              <a:spcBef>
                <a:spcPts val="8"/>
              </a:spcBef>
            </a:pPr>
            <a:endParaRPr lang="en-IN" sz="28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533400" marR="3568065" indent="-259080">
              <a:lnSpc>
                <a:spcPct val="120000"/>
              </a:lnSpc>
            </a:pP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constructor </a:t>
            </a:r>
            <a:r>
              <a:rPr lang="en-IN"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(uint </a:t>
            </a: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t) </a:t>
            </a:r>
            <a:r>
              <a:rPr lang="en-IN"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public payable</a:t>
            </a:r>
            <a:r>
              <a:rPr lang="en-IN" sz="2000" spc="-165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{  </a:t>
            </a:r>
            <a:r>
              <a:rPr lang="en-IN"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owner </a:t>
            </a: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=</a:t>
            </a:r>
            <a:r>
              <a:rPr lang="en-IN" sz="2000" spc="-3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msg.sender;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533400">
              <a:spcBef>
                <a:spcPts val="428"/>
              </a:spcBef>
            </a:pP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tickets =</a:t>
            </a:r>
            <a:r>
              <a:rPr lang="en-IN" sz="2000" spc="-15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t;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435"/>
              </a:spcBef>
            </a:pP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}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435"/>
              </a:spcBef>
            </a:pPr>
            <a:r>
              <a:rPr lang="en-IN" sz="2000" b="1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// </a:t>
            </a:r>
            <a:r>
              <a:rPr lang="en-IN" sz="2000" b="1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------------------- FallBack </a:t>
            </a:r>
            <a:r>
              <a:rPr lang="en-IN" sz="2000" b="1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Function</a:t>
            </a:r>
            <a:r>
              <a:rPr lang="en-IN" sz="2000" b="1" spc="127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b="1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--------------------------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533400" marR="4394835" indent="-259080">
              <a:lnSpc>
                <a:spcPct val="120000"/>
              </a:lnSpc>
            </a:pP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function () </a:t>
            </a:r>
            <a:r>
              <a:rPr lang="en-IN"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public payable</a:t>
            </a:r>
            <a:r>
              <a:rPr lang="en-IN" sz="2000" spc="-21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{  </a:t>
            </a:r>
            <a:r>
              <a:rPr lang="en-IN"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buyTickets(1);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435"/>
              </a:spcBef>
            </a:pPr>
            <a:r>
              <a:rPr lang="en-IN" sz="2000" dirty="0" smtClean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}</a:t>
            </a:r>
          </a:p>
          <a:p>
            <a:pPr marL="274320">
              <a:spcBef>
                <a:spcPts val="435"/>
              </a:spcBef>
            </a:pP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428"/>
              </a:spcBef>
            </a:pPr>
            <a:r>
              <a:rPr lang="en-IN" sz="2000" b="1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// </a:t>
            </a:r>
            <a:r>
              <a:rPr lang="en-IN" sz="2000" b="1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------------------- FallBack </a:t>
            </a:r>
            <a:r>
              <a:rPr lang="en-IN" sz="2000" b="1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Function</a:t>
            </a:r>
            <a:r>
              <a:rPr lang="en-IN" sz="2000" b="1" spc="127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b="1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--------------------------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>
              <a:spcBef>
                <a:spcPts val="8"/>
              </a:spcBef>
            </a:pPr>
            <a:endParaRPr lang="en-IN" sz="32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274320"/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function </a:t>
            </a:r>
            <a:r>
              <a:rPr lang="en-IN" sz="2000" spc="-15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buyTickets(uint </a:t>
            </a:r>
            <a:r>
              <a:rPr lang="en-IN"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reqTkts) public payable</a:t>
            </a:r>
            <a:r>
              <a:rPr lang="en-IN" sz="2000" spc="-113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{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533400" marR="7620" indent="514350">
              <a:lnSpc>
                <a:spcPct val="120000"/>
              </a:lnSpc>
            </a:pPr>
            <a:r>
              <a:rPr lang="en-IN"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require (msg.value == (reqTkts * price) </a:t>
            </a: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&amp;&amp; </a:t>
            </a:r>
            <a:r>
              <a:rPr lang="en-IN"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reqTkts &lt;= </a:t>
            </a: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tickets);  </a:t>
            </a:r>
            <a:r>
              <a:rPr lang="en-IN"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purchasers[msg.sender] +=</a:t>
            </a:r>
            <a:r>
              <a:rPr lang="en-IN" sz="2000" spc="-15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reqTkts;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533400" marR="5057775">
              <a:lnSpc>
                <a:spcPct val="120000"/>
              </a:lnSpc>
            </a:pPr>
            <a:r>
              <a:rPr lang="en-IN"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tickets-=</a:t>
            </a:r>
            <a:r>
              <a:rPr lang="en-IN" sz="2000" spc="-9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reqTkts;  if (tickets </a:t>
            </a:r>
            <a:r>
              <a:rPr lang="en-IN"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==0 </a:t>
            </a: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)</a:t>
            </a:r>
            <a:r>
              <a:rPr lang="en-IN" sz="2000" spc="-9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{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788670">
              <a:spcBef>
                <a:spcPts val="435"/>
              </a:spcBef>
            </a:pPr>
            <a:r>
              <a:rPr lang="en-IN" sz="2000" spc="-8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selfdestruct(owner);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533400">
              <a:spcBef>
                <a:spcPts val="435"/>
              </a:spcBef>
            </a:pPr>
            <a:r>
              <a:rPr lang="en-IN" sz="2000" dirty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}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435"/>
              </a:spcBef>
            </a:pPr>
            <a:r>
              <a:rPr lang="en-IN" sz="2000" dirty="0" smtClean="0">
                <a:solidFill>
                  <a:srgbClr val="161645"/>
                </a:solidFill>
                <a:latin typeface="Arial Rounded MT Bold" panose="020F0704030504030204" pitchFamily="34" charset="0"/>
                <a:cs typeface="Arial"/>
              </a:rPr>
              <a:t>}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155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2" name="object 2"/>
          <p:cNvSpPr/>
          <p:nvPr/>
        </p:nvSpPr>
        <p:spPr>
          <a:xfrm>
            <a:off x="5519928" y="2904744"/>
            <a:ext cx="2663952" cy="666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3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1525015" y="0"/>
                </a:moveTo>
                <a:lnTo>
                  <a:pt x="1472162" y="1465"/>
                </a:lnTo>
                <a:lnTo>
                  <a:pt x="1419984" y="4935"/>
                </a:lnTo>
                <a:lnTo>
                  <a:pt x="1368537" y="10362"/>
                </a:lnTo>
                <a:lnTo>
                  <a:pt x="1317877" y="17698"/>
                </a:lnTo>
                <a:lnTo>
                  <a:pt x="1268063" y="26899"/>
                </a:lnTo>
                <a:lnTo>
                  <a:pt x="1219149" y="37916"/>
                </a:lnTo>
                <a:lnTo>
                  <a:pt x="1171193" y="50702"/>
                </a:lnTo>
                <a:lnTo>
                  <a:pt x="1124252" y="65212"/>
                </a:lnTo>
                <a:lnTo>
                  <a:pt x="1078381" y="81397"/>
                </a:lnTo>
                <a:lnTo>
                  <a:pt x="1033637" y="99212"/>
                </a:lnTo>
                <a:lnTo>
                  <a:pt x="990077" y="118610"/>
                </a:lnTo>
                <a:lnTo>
                  <a:pt x="947757" y="139543"/>
                </a:lnTo>
                <a:lnTo>
                  <a:pt x="906735" y="161965"/>
                </a:lnTo>
                <a:lnTo>
                  <a:pt x="867066" y="185829"/>
                </a:lnTo>
                <a:lnTo>
                  <a:pt x="828807" y="211088"/>
                </a:lnTo>
                <a:lnTo>
                  <a:pt x="792014" y="237695"/>
                </a:lnTo>
                <a:lnTo>
                  <a:pt x="756745" y="265604"/>
                </a:lnTo>
                <a:lnTo>
                  <a:pt x="723055" y="294768"/>
                </a:lnTo>
                <a:lnTo>
                  <a:pt x="691002" y="325140"/>
                </a:lnTo>
                <a:lnTo>
                  <a:pt x="660641" y="356672"/>
                </a:lnTo>
                <a:lnTo>
                  <a:pt x="632030" y="389319"/>
                </a:lnTo>
                <a:lnTo>
                  <a:pt x="605225" y="423034"/>
                </a:lnTo>
                <a:lnTo>
                  <a:pt x="580282" y="457769"/>
                </a:lnTo>
                <a:lnTo>
                  <a:pt x="557258" y="493478"/>
                </a:lnTo>
                <a:lnTo>
                  <a:pt x="536210" y="530114"/>
                </a:lnTo>
                <a:lnTo>
                  <a:pt x="517194" y="567630"/>
                </a:lnTo>
                <a:lnTo>
                  <a:pt x="500266" y="605979"/>
                </a:lnTo>
                <a:lnTo>
                  <a:pt x="485484" y="645115"/>
                </a:lnTo>
                <a:lnTo>
                  <a:pt x="472904" y="684991"/>
                </a:lnTo>
                <a:lnTo>
                  <a:pt x="462582" y="725559"/>
                </a:lnTo>
                <a:lnTo>
                  <a:pt x="454574" y="766774"/>
                </a:lnTo>
                <a:lnTo>
                  <a:pt x="448939" y="808587"/>
                </a:lnTo>
                <a:lnTo>
                  <a:pt x="445731" y="850954"/>
                </a:lnTo>
                <a:lnTo>
                  <a:pt x="445007" y="893826"/>
                </a:lnTo>
                <a:lnTo>
                  <a:pt x="0" y="1140078"/>
                </a:lnTo>
                <a:lnTo>
                  <a:pt x="528701" y="1224533"/>
                </a:lnTo>
                <a:lnTo>
                  <a:pt x="550315" y="1263922"/>
                </a:lnTo>
                <a:lnTo>
                  <a:pt x="574084" y="1302144"/>
                </a:lnTo>
                <a:lnTo>
                  <a:pt x="599935" y="1339161"/>
                </a:lnTo>
                <a:lnTo>
                  <a:pt x="627793" y="1374932"/>
                </a:lnTo>
                <a:lnTo>
                  <a:pt x="657587" y="1409419"/>
                </a:lnTo>
                <a:lnTo>
                  <a:pt x="689243" y="1442583"/>
                </a:lnTo>
                <a:lnTo>
                  <a:pt x="722689" y="1474385"/>
                </a:lnTo>
                <a:lnTo>
                  <a:pt x="757850" y="1504786"/>
                </a:lnTo>
                <a:lnTo>
                  <a:pt x="794655" y="1533747"/>
                </a:lnTo>
                <a:lnTo>
                  <a:pt x="833029" y="1561228"/>
                </a:lnTo>
                <a:lnTo>
                  <a:pt x="872900" y="1587191"/>
                </a:lnTo>
                <a:lnTo>
                  <a:pt x="914196" y="1611596"/>
                </a:lnTo>
                <a:lnTo>
                  <a:pt x="956842" y="1634405"/>
                </a:lnTo>
                <a:lnTo>
                  <a:pt x="1000766" y="1655578"/>
                </a:lnTo>
                <a:lnTo>
                  <a:pt x="1045894" y="1675077"/>
                </a:lnTo>
                <a:lnTo>
                  <a:pt x="1092155" y="1692862"/>
                </a:lnTo>
                <a:lnTo>
                  <a:pt x="1139473" y="1708894"/>
                </a:lnTo>
                <a:lnTo>
                  <a:pt x="1187778" y="1723134"/>
                </a:lnTo>
                <a:lnTo>
                  <a:pt x="1236995" y="1735543"/>
                </a:lnTo>
                <a:lnTo>
                  <a:pt x="1287051" y="1746083"/>
                </a:lnTo>
                <a:lnTo>
                  <a:pt x="1337874" y="1754713"/>
                </a:lnTo>
                <a:lnTo>
                  <a:pt x="1389390" y="1761396"/>
                </a:lnTo>
                <a:lnTo>
                  <a:pt x="1441526" y="1766091"/>
                </a:lnTo>
                <a:lnTo>
                  <a:pt x="1494210" y="1768760"/>
                </a:lnTo>
                <a:lnTo>
                  <a:pt x="1547367" y="1769364"/>
                </a:lnTo>
                <a:lnTo>
                  <a:pt x="1600221" y="1767898"/>
                </a:lnTo>
                <a:lnTo>
                  <a:pt x="1652399" y="1764428"/>
                </a:lnTo>
                <a:lnTo>
                  <a:pt x="1703846" y="1759001"/>
                </a:lnTo>
                <a:lnTo>
                  <a:pt x="1754506" y="1751665"/>
                </a:lnTo>
                <a:lnTo>
                  <a:pt x="1804320" y="1742464"/>
                </a:lnTo>
                <a:lnTo>
                  <a:pt x="1853234" y="1731447"/>
                </a:lnTo>
                <a:lnTo>
                  <a:pt x="1901190" y="1718661"/>
                </a:lnTo>
                <a:lnTo>
                  <a:pt x="1948131" y="1704151"/>
                </a:lnTo>
                <a:lnTo>
                  <a:pt x="1994002" y="1687966"/>
                </a:lnTo>
                <a:lnTo>
                  <a:pt x="2038746" y="1670151"/>
                </a:lnTo>
                <a:lnTo>
                  <a:pt x="2082306" y="1650753"/>
                </a:lnTo>
                <a:lnTo>
                  <a:pt x="2124626" y="1629820"/>
                </a:lnTo>
                <a:lnTo>
                  <a:pt x="2165648" y="1607398"/>
                </a:lnTo>
                <a:lnTo>
                  <a:pt x="2205317" y="1583534"/>
                </a:lnTo>
                <a:lnTo>
                  <a:pt x="2243576" y="1558275"/>
                </a:lnTo>
                <a:lnTo>
                  <a:pt x="2280369" y="1531668"/>
                </a:lnTo>
                <a:lnTo>
                  <a:pt x="2315638" y="1503759"/>
                </a:lnTo>
                <a:lnTo>
                  <a:pt x="2349328" y="1474595"/>
                </a:lnTo>
                <a:lnTo>
                  <a:pt x="2381381" y="1444223"/>
                </a:lnTo>
                <a:lnTo>
                  <a:pt x="2411742" y="1412691"/>
                </a:lnTo>
                <a:lnTo>
                  <a:pt x="2440353" y="1380044"/>
                </a:lnTo>
                <a:lnTo>
                  <a:pt x="2467158" y="1346329"/>
                </a:lnTo>
                <a:lnTo>
                  <a:pt x="2492101" y="1311594"/>
                </a:lnTo>
                <a:lnTo>
                  <a:pt x="2515125" y="1275885"/>
                </a:lnTo>
                <a:lnTo>
                  <a:pt x="2536173" y="1239249"/>
                </a:lnTo>
                <a:lnTo>
                  <a:pt x="2555189" y="1201733"/>
                </a:lnTo>
                <a:lnTo>
                  <a:pt x="2572117" y="1163384"/>
                </a:lnTo>
                <a:lnTo>
                  <a:pt x="2586899" y="1124248"/>
                </a:lnTo>
                <a:lnTo>
                  <a:pt x="2599479" y="1084372"/>
                </a:lnTo>
                <a:lnTo>
                  <a:pt x="2609801" y="1043804"/>
                </a:lnTo>
                <a:lnTo>
                  <a:pt x="2617809" y="1002589"/>
                </a:lnTo>
                <a:lnTo>
                  <a:pt x="2623444" y="960776"/>
                </a:lnTo>
                <a:lnTo>
                  <a:pt x="2626652" y="918409"/>
                </a:lnTo>
                <a:lnTo>
                  <a:pt x="2627376" y="875538"/>
                </a:lnTo>
                <a:lnTo>
                  <a:pt x="2625571" y="832687"/>
                </a:lnTo>
                <a:lnTo>
                  <a:pt x="2621296" y="790384"/>
                </a:lnTo>
                <a:lnTo>
                  <a:pt x="2614606" y="748674"/>
                </a:lnTo>
                <a:lnTo>
                  <a:pt x="2605561" y="707603"/>
                </a:lnTo>
                <a:lnTo>
                  <a:pt x="2594217" y="667218"/>
                </a:lnTo>
                <a:lnTo>
                  <a:pt x="2580633" y="627563"/>
                </a:lnTo>
                <a:lnTo>
                  <a:pt x="2564866" y="588684"/>
                </a:lnTo>
                <a:lnTo>
                  <a:pt x="2546974" y="550628"/>
                </a:lnTo>
                <a:lnTo>
                  <a:pt x="2527015" y="513441"/>
                </a:lnTo>
                <a:lnTo>
                  <a:pt x="2505046" y="477167"/>
                </a:lnTo>
                <a:lnTo>
                  <a:pt x="2481125" y="441854"/>
                </a:lnTo>
                <a:lnTo>
                  <a:pt x="2455309" y="407546"/>
                </a:lnTo>
                <a:lnTo>
                  <a:pt x="2427658" y="374290"/>
                </a:lnTo>
                <a:lnTo>
                  <a:pt x="2398228" y="342131"/>
                </a:lnTo>
                <a:lnTo>
                  <a:pt x="2367077" y="311116"/>
                </a:lnTo>
                <a:lnTo>
                  <a:pt x="2334262" y="281289"/>
                </a:lnTo>
                <a:lnTo>
                  <a:pt x="2299843" y="252698"/>
                </a:lnTo>
                <a:lnTo>
                  <a:pt x="2263875" y="225387"/>
                </a:lnTo>
                <a:lnTo>
                  <a:pt x="2226417" y="199403"/>
                </a:lnTo>
                <a:lnTo>
                  <a:pt x="2187528" y="174791"/>
                </a:lnTo>
                <a:lnTo>
                  <a:pt x="2147263" y="151598"/>
                </a:lnTo>
                <a:lnTo>
                  <a:pt x="2105682" y="129869"/>
                </a:lnTo>
                <a:lnTo>
                  <a:pt x="2062842" y="109649"/>
                </a:lnTo>
                <a:lnTo>
                  <a:pt x="2018801" y="90986"/>
                </a:lnTo>
                <a:lnTo>
                  <a:pt x="1973616" y="73924"/>
                </a:lnTo>
                <a:lnTo>
                  <a:pt x="1927345" y="58509"/>
                </a:lnTo>
                <a:lnTo>
                  <a:pt x="1880046" y="44788"/>
                </a:lnTo>
                <a:lnTo>
                  <a:pt x="1831776" y="32806"/>
                </a:lnTo>
                <a:lnTo>
                  <a:pt x="1782594" y="22608"/>
                </a:lnTo>
                <a:lnTo>
                  <a:pt x="1732557" y="14242"/>
                </a:lnTo>
                <a:lnTo>
                  <a:pt x="1681723" y="7752"/>
                </a:lnTo>
                <a:lnTo>
                  <a:pt x="1630150" y="3184"/>
                </a:lnTo>
                <a:lnTo>
                  <a:pt x="1577895" y="585"/>
                </a:lnTo>
                <a:lnTo>
                  <a:pt x="15250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4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0" y="1140078"/>
                </a:moveTo>
                <a:lnTo>
                  <a:pt x="445007" y="893826"/>
                </a:lnTo>
                <a:lnTo>
                  <a:pt x="445731" y="850954"/>
                </a:lnTo>
                <a:lnTo>
                  <a:pt x="448939" y="808587"/>
                </a:lnTo>
                <a:lnTo>
                  <a:pt x="454574" y="766774"/>
                </a:lnTo>
                <a:lnTo>
                  <a:pt x="462582" y="725559"/>
                </a:lnTo>
                <a:lnTo>
                  <a:pt x="472904" y="684991"/>
                </a:lnTo>
                <a:lnTo>
                  <a:pt x="485484" y="645115"/>
                </a:lnTo>
                <a:lnTo>
                  <a:pt x="500266" y="605979"/>
                </a:lnTo>
                <a:lnTo>
                  <a:pt x="517194" y="567630"/>
                </a:lnTo>
                <a:lnTo>
                  <a:pt x="536210" y="530114"/>
                </a:lnTo>
                <a:lnTo>
                  <a:pt x="557258" y="493478"/>
                </a:lnTo>
                <a:lnTo>
                  <a:pt x="580282" y="457769"/>
                </a:lnTo>
                <a:lnTo>
                  <a:pt x="605225" y="423034"/>
                </a:lnTo>
                <a:lnTo>
                  <a:pt x="632030" y="389319"/>
                </a:lnTo>
                <a:lnTo>
                  <a:pt x="660641" y="356672"/>
                </a:lnTo>
                <a:lnTo>
                  <a:pt x="691002" y="325140"/>
                </a:lnTo>
                <a:lnTo>
                  <a:pt x="723055" y="294768"/>
                </a:lnTo>
                <a:lnTo>
                  <a:pt x="756745" y="265604"/>
                </a:lnTo>
                <a:lnTo>
                  <a:pt x="792014" y="237695"/>
                </a:lnTo>
                <a:lnTo>
                  <a:pt x="828807" y="211088"/>
                </a:lnTo>
                <a:lnTo>
                  <a:pt x="867066" y="185829"/>
                </a:lnTo>
                <a:lnTo>
                  <a:pt x="906735" y="161965"/>
                </a:lnTo>
                <a:lnTo>
                  <a:pt x="947757" y="139543"/>
                </a:lnTo>
                <a:lnTo>
                  <a:pt x="990077" y="118610"/>
                </a:lnTo>
                <a:lnTo>
                  <a:pt x="1033637" y="99212"/>
                </a:lnTo>
                <a:lnTo>
                  <a:pt x="1078381" y="81397"/>
                </a:lnTo>
                <a:lnTo>
                  <a:pt x="1124252" y="65212"/>
                </a:lnTo>
                <a:lnTo>
                  <a:pt x="1171193" y="50702"/>
                </a:lnTo>
                <a:lnTo>
                  <a:pt x="1219149" y="37916"/>
                </a:lnTo>
                <a:lnTo>
                  <a:pt x="1268063" y="26899"/>
                </a:lnTo>
                <a:lnTo>
                  <a:pt x="1317877" y="17698"/>
                </a:lnTo>
                <a:lnTo>
                  <a:pt x="1368537" y="10362"/>
                </a:lnTo>
                <a:lnTo>
                  <a:pt x="1419984" y="4935"/>
                </a:lnTo>
                <a:lnTo>
                  <a:pt x="1472162" y="1465"/>
                </a:lnTo>
                <a:lnTo>
                  <a:pt x="1525015" y="0"/>
                </a:lnTo>
                <a:lnTo>
                  <a:pt x="1577895" y="585"/>
                </a:lnTo>
                <a:lnTo>
                  <a:pt x="1630150" y="3184"/>
                </a:lnTo>
                <a:lnTo>
                  <a:pt x="1681723" y="7752"/>
                </a:lnTo>
                <a:lnTo>
                  <a:pt x="1732557" y="14242"/>
                </a:lnTo>
                <a:lnTo>
                  <a:pt x="1782594" y="22608"/>
                </a:lnTo>
                <a:lnTo>
                  <a:pt x="1831776" y="32806"/>
                </a:lnTo>
                <a:lnTo>
                  <a:pt x="1880046" y="44788"/>
                </a:lnTo>
                <a:lnTo>
                  <a:pt x="1927345" y="58509"/>
                </a:lnTo>
                <a:lnTo>
                  <a:pt x="1973616" y="73924"/>
                </a:lnTo>
                <a:lnTo>
                  <a:pt x="2018801" y="90986"/>
                </a:lnTo>
                <a:lnTo>
                  <a:pt x="2062842" y="109649"/>
                </a:lnTo>
                <a:lnTo>
                  <a:pt x="2105682" y="129869"/>
                </a:lnTo>
                <a:lnTo>
                  <a:pt x="2147263" y="151598"/>
                </a:lnTo>
                <a:lnTo>
                  <a:pt x="2187528" y="174791"/>
                </a:lnTo>
                <a:lnTo>
                  <a:pt x="2226417" y="199403"/>
                </a:lnTo>
                <a:lnTo>
                  <a:pt x="2263875" y="225387"/>
                </a:lnTo>
                <a:lnTo>
                  <a:pt x="2299843" y="252698"/>
                </a:lnTo>
                <a:lnTo>
                  <a:pt x="2334262" y="281289"/>
                </a:lnTo>
                <a:lnTo>
                  <a:pt x="2367077" y="311116"/>
                </a:lnTo>
                <a:lnTo>
                  <a:pt x="2398228" y="342131"/>
                </a:lnTo>
                <a:lnTo>
                  <a:pt x="2427658" y="374290"/>
                </a:lnTo>
                <a:lnTo>
                  <a:pt x="2455309" y="407546"/>
                </a:lnTo>
                <a:lnTo>
                  <a:pt x="2481125" y="441854"/>
                </a:lnTo>
                <a:lnTo>
                  <a:pt x="2505046" y="477167"/>
                </a:lnTo>
                <a:lnTo>
                  <a:pt x="2527015" y="513441"/>
                </a:lnTo>
                <a:lnTo>
                  <a:pt x="2546974" y="550628"/>
                </a:lnTo>
                <a:lnTo>
                  <a:pt x="2564866" y="588684"/>
                </a:lnTo>
                <a:lnTo>
                  <a:pt x="2580633" y="627563"/>
                </a:lnTo>
                <a:lnTo>
                  <a:pt x="2594217" y="667218"/>
                </a:lnTo>
                <a:lnTo>
                  <a:pt x="2605561" y="707603"/>
                </a:lnTo>
                <a:lnTo>
                  <a:pt x="2614606" y="748674"/>
                </a:lnTo>
                <a:lnTo>
                  <a:pt x="2621296" y="790384"/>
                </a:lnTo>
                <a:lnTo>
                  <a:pt x="2625571" y="832687"/>
                </a:lnTo>
                <a:lnTo>
                  <a:pt x="2627376" y="875538"/>
                </a:lnTo>
                <a:lnTo>
                  <a:pt x="2626652" y="918409"/>
                </a:lnTo>
                <a:lnTo>
                  <a:pt x="2623444" y="960776"/>
                </a:lnTo>
                <a:lnTo>
                  <a:pt x="2617809" y="1002589"/>
                </a:lnTo>
                <a:lnTo>
                  <a:pt x="2609801" y="1043804"/>
                </a:lnTo>
                <a:lnTo>
                  <a:pt x="2599479" y="1084372"/>
                </a:lnTo>
                <a:lnTo>
                  <a:pt x="2586899" y="1124248"/>
                </a:lnTo>
                <a:lnTo>
                  <a:pt x="2572117" y="1163384"/>
                </a:lnTo>
                <a:lnTo>
                  <a:pt x="2555189" y="1201733"/>
                </a:lnTo>
                <a:lnTo>
                  <a:pt x="2536173" y="1239249"/>
                </a:lnTo>
                <a:lnTo>
                  <a:pt x="2515125" y="1275885"/>
                </a:lnTo>
                <a:lnTo>
                  <a:pt x="2492101" y="1311594"/>
                </a:lnTo>
                <a:lnTo>
                  <a:pt x="2467158" y="1346329"/>
                </a:lnTo>
                <a:lnTo>
                  <a:pt x="2440353" y="1380044"/>
                </a:lnTo>
                <a:lnTo>
                  <a:pt x="2411742" y="1412691"/>
                </a:lnTo>
                <a:lnTo>
                  <a:pt x="2381381" y="1444223"/>
                </a:lnTo>
                <a:lnTo>
                  <a:pt x="2349328" y="1474595"/>
                </a:lnTo>
                <a:lnTo>
                  <a:pt x="2315638" y="1503759"/>
                </a:lnTo>
                <a:lnTo>
                  <a:pt x="2280369" y="1531668"/>
                </a:lnTo>
                <a:lnTo>
                  <a:pt x="2243576" y="1558275"/>
                </a:lnTo>
                <a:lnTo>
                  <a:pt x="2205317" y="1583534"/>
                </a:lnTo>
                <a:lnTo>
                  <a:pt x="2165648" y="1607398"/>
                </a:lnTo>
                <a:lnTo>
                  <a:pt x="2124626" y="1629820"/>
                </a:lnTo>
                <a:lnTo>
                  <a:pt x="2082306" y="1650753"/>
                </a:lnTo>
                <a:lnTo>
                  <a:pt x="2038746" y="1670151"/>
                </a:lnTo>
                <a:lnTo>
                  <a:pt x="1994002" y="1687966"/>
                </a:lnTo>
                <a:lnTo>
                  <a:pt x="1948131" y="1704151"/>
                </a:lnTo>
                <a:lnTo>
                  <a:pt x="1901190" y="1718661"/>
                </a:lnTo>
                <a:lnTo>
                  <a:pt x="1853234" y="1731447"/>
                </a:lnTo>
                <a:lnTo>
                  <a:pt x="1804320" y="1742464"/>
                </a:lnTo>
                <a:lnTo>
                  <a:pt x="1754506" y="1751665"/>
                </a:lnTo>
                <a:lnTo>
                  <a:pt x="1703846" y="1759001"/>
                </a:lnTo>
                <a:lnTo>
                  <a:pt x="1652399" y="1764428"/>
                </a:lnTo>
                <a:lnTo>
                  <a:pt x="1600221" y="1767898"/>
                </a:lnTo>
                <a:lnTo>
                  <a:pt x="1547367" y="1769364"/>
                </a:lnTo>
                <a:lnTo>
                  <a:pt x="1494210" y="1768760"/>
                </a:lnTo>
                <a:lnTo>
                  <a:pt x="1441526" y="1766091"/>
                </a:lnTo>
                <a:lnTo>
                  <a:pt x="1389390" y="1761396"/>
                </a:lnTo>
                <a:lnTo>
                  <a:pt x="1337874" y="1754713"/>
                </a:lnTo>
                <a:lnTo>
                  <a:pt x="1287051" y="1746083"/>
                </a:lnTo>
                <a:lnTo>
                  <a:pt x="1236995" y="1735543"/>
                </a:lnTo>
                <a:lnTo>
                  <a:pt x="1187778" y="1723134"/>
                </a:lnTo>
                <a:lnTo>
                  <a:pt x="1139473" y="1708894"/>
                </a:lnTo>
                <a:lnTo>
                  <a:pt x="1092155" y="1692862"/>
                </a:lnTo>
                <a:lnTo>
                  <a:pt x="1045894" y="1675077"/>
                </a:lnTo>
                <a:lnTo>
                  <a:pt x="1000766" y="1655578"/>
                </a:lnTo>
                <a:lnTo>
                  <a:pt x="956842" y="1634405"/>
                </a:lnTo>
                <a:lnTo>
                  <a:pt x="914196" y="1611596"/>
                </a:lnTo>
                <a:lnTo>
                  <a:pt x="872900" y="1587191"/>
                </a:lnTo>
                <a:lnTo>
                  <a:pt x="833029" y="1561228"/>
                </a:lnTo>
                <a:lnTo>
                  <a:pt x="794655" y="1533747"/>
                </a:lnTo>
                <a:lnTo>
                  <a:pt x="757850" y="1504786"/>
                </a:lnTo>
                <a:lnTo>
                  <a:pt x="722689" y="1474385"/>
                </a:lnTo>
                <a:lnTo>
                  <a:pt x="689243" y="1442583"/>
                </a:lnTo>
                <a:lnTo>
                  <a:pt x="657587" y="1409419"/>
                </a:lnTo>
                <a:lnTo>
                  <a:pt x="627793" y="1374932"/>
                </a:lnTo>
                <a:lnTo>
                  <a:pt x="599935" y="1339161"/>
                </a:lnTo>
                <a:lnTo>
                  <a:pt x="574084" y="1302144"/>
                </a:lnTo>
                <a:lnTo>
                  <a:pt x="550315" y="1263922"/>
                </a:lnTo>
                <a:lnTo>
                  <a:pt x="528701" y="1224533"/>
                </a:lnTo>
                <a:lnTo>
                  <a:pt x="0" y="1140078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9367267" y="4690134"/>
            <a:ext cx="2437130" cy="88742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" marR="10160" indent="-1270" algn="ctr">
              <a:spcBef>
                <a:spcPts val="200"/>
              </a:spcBef>
            </a:pPr>
            <a:r>
              <a:rPr lang="en-IN" sz="2800" spc="-10" dirty="0" smtClean="0">
                <a:solidFill>
                  <a:srgbClr val="5F5F5F"/>
                </a:solidFill>
                <a:latin typeface="Comic Sans MS"/>
                <a:cs typeface="Comic Sans MS"/>
              </a:rPr>
              <a:t>Functio</a:t>
            </a:r>
            <a:r>
              <a:rPr lang="en-IN" sz="2800" spc="-10" dirty="0" smtClean="0">
                <a:solidFill>
                  <a:srgbClr val="5F5F5F"/>
                </a:solidFill>
                <a:latin typeface="Comic Sans MS"/>
                <a:cs typeface="Comic Sans MS"/>
              </a:rPr>
              <a:t>n Modifiers</a:t>
            </a:r>
            <a:endParaRPr sz="2800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7491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5600" dirty="0" smtClean="0">
                <a:solidFill>
                  <a:schemeClr val="tx2"/>
                </a:solidFill>
              </a:rPr>
              <a:t>Introduction to Solidity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937666" y="1898650"/>
            <a:ext cx="16417644" cy="7534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">
              <a:lnSpc>
                <a:spcPct val="150000"/>
              </a:lnSpc>
            </a:pPr>
            <a:r>
              <a:rPr lang="en-IN" sz="200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Introduction</a:t>
            </a:r>
            <a:endParaRPr lang="en-IN"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217804" indent="-172085">
              <a:lnSpc>
                <a:spcPct val="150000"/>
              </a:lnSpc>
              <a:buChar char="•"/>
              <a:tabLst>
                <a:tab pos="218440" algn="l"/>
              </a:tabLst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High-level programming language, that is used </a:t>
            </a:r>
            <a:r>
              <a:rPr lang="en-IN" sz="2000" spc="-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to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implement smart </a:t>
            </a:r>
            <a:r>
              <a:rPr lang="en-IN" sz="2000" spc="-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contracts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217804" indent="-172085">
              <a:lnSpc>
                <a:spcPct val="150000"/>
              </a:lnSpc>
              <a:buChar char="•"/>
              <a:tabLst>
                <a:tab pos="218440" algn="l"/>
              </a:tabLst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Designed </a:t>
            </a:r>
            <a:r>
              <a:rPr lang="en-IN" sz="2000" spc="-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to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compile </a:t>
            </a:r>
            <a:r>
              <a:rPr lang="en-IN" sz="2000" spc="-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code </a:t>
            </a:r>
            <a:r>
              <a:rPr lang="en-IN" sz="2000" spc="-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for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Ethereum Virtual</a:t>
            </a:r>
            <a:r>
              <a:rPr lang="en-IN" sz="2000" spc="2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Machine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217804" marR="686435" indent="-172085">
              <a:lnSpc>
                <a:spcPct val="150000"/>
              </a:lnSpc>
              <a:buChar char="•"/>
              <a:tabLst>
                <a:tab pos="218440" algn="l"/>
              </a:tabLst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Remix - </a:t>
            </a:r>
            <a:r>
              <a:rPr lang="en-IN" sz="2000" spc="-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browser-based IDE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provides an inbuilt compiler as a </a:t>
            </a:r>
            <a:r>
              <a:rPr lang="en-IN" sz="2000" spc="-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well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as run-time  environment </a:t>
            </a:r>
            <a:r>
              <a:rPr lang="en-IN" sz="2000" spc="-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without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server-side</a:t>
            </a:r>
            <a:r>
              <a:rPr lang="en-IN" sz="2000" spc="1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components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>
              <a:lnSpc>
                <a:spcPct val="150000"/>
              </a:lnSpc>
              <a:buClr>
                <a:srgbClr val="404040"/>
              </a:buClr>
              <a:buFont typeface="Arial"/>
              <a:buChar char="•"/>
            </a:pPr>
            <a:endParaRPr lang="en-IN" sz="2800" dirty="0">
              <a:latin typeface="Arial Rounded MT Bold" panose="020F0704030504030204" pitchFamily="34" charset="0"/>
              <a:cs typeface="Times New Roman"/>
            </a:endParaRPr>
          </a:p>
          <a:p>
            <a:pPr marL="12700">
              <a:lnSpc>
                <a:spcPct val="150000"/>
              </a:lnSpc>
            </a:pPr>
            <a:r>
              <a:rPr lang="en-IN" sz="2000" spc="-15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Version</a:t>
            </a:r>
            <a:r>
              <a:rPr lang="en-IN" sz="2000" spc="5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Pragma</a:t>
            </a:r>
          </a:p>
          <a:p>
            <a:pPr marL="184785" indent="-172085">
              <a:lnSpc>
                <a:spcPct val="150000"/>
              </a:lnSpc>
              <a:buChar char="•"/>
              <a:tabLst>
                <a:tab pos="185420" algn="l"/>
              </a:tabLst>
            </a:pPr>
            <a:r>
              <a:rPr lang="en-IN"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Version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pragma specifies </a:t>
            </a:r>
            <a:r>
              <a:rPr lang="en-IN" sz="2000" spc="-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what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versions of Solidity a source </a:t>
            </a:r>
            <a:r>
              <a:rPr lang="en-IN" sz="2000" spc="-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file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can </a:t>
            </a:r>
            <a:r>
              <a:rPr lang="en-IN" sz="2000" spc="-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work</a:t>
            </a:r>
            <a:r>
              <a:rPr lang="en-IN" sz="2000" spc="3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on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185420" marR="4716780" indent="-185420">
              <a:lnSpc>
                <a:spcPct val="150000"/>
              </a:lnSpc>
              <a:buChar char="•"/>
              <a:tabLst>
                <a:tab pos="185420" algn="l"/>
              </a:tabLst>
            </a:pPr>
            <a:r>
              <a:rPr lang="en-IN" sz="2000" spc="-9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To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choose </a:t>
            </a:r>
            <a:r>
              <a:rPr lang="en-IN" sz="2000" spc="-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versions of compilers  pragma solidity</a:t>
            </a:r>
            <a:r>
              <a:rPr lang="en-IN" sz="2000" spc="-2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1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^0.4.0;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184785" marR="5080" indent="-172085">
              <a:lnSpc>
                <a:spcPct val="150000"/>
              </a:lnSpc>
              <a:buChar char="•"/>
              <a:tabLst>
                <a:tab pos="185420" algn="l"/>
              </a:tabLst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Pragma ensures </a:t>
            </a:r>
            <a:r>
              <a:rPr lang="en-IN" sz="2000" spc="-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that the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source code is only meant </a:t>
            </a:r>
            <a:r>
              <a:rPr lang="en-IN" sz="2000" spc="-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for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compiler versions </a:t>
            </a:r>
            <a:r>
              <a:rPr lang="en-IN" sz="2000" spc="-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that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are not  older </a:t>
            </a:r>
            <a:r>
              <a:rPr lang="en-IN" sz="2000" spc="-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than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&gt;= </a:t>
            </a:r>
            <a:r>
              <a:rPr lang="en-IN" sz="2000" spc="-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0.4.0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and</a:t>
            </a:r>
            <a:r>
              <a:rPr lang="en-IN" sz="2000" spc="2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&lt;0.5.0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>
              <a:lnSpc>
                <a:spcPct val="150000"/>
              </a:lnSpc>
              <a:buClr>
                <a:srgbClr val="404040"/>
              </a:buClr>
              <a:buFont typeface="Arial"/>
              <a:buChar char="•"/>
            </a:pPr>
            <a:endParaRPr lang="en-IN" sz="2400" dirty="0">
              <a:latin typeface="Arial Rounded MT Bold" panose="020F0704030504030204" pitchFamily="34" charset="0"/>
              <a:cs typeface="Times New Roman"/>
            </a:endParaRPr>
          </a:p>
          <a:p>
            <a:pPr marL="31115">
              <a:lnSpc>
                <a:spcPct val="150000"/>
              </a:lnSpc>
            </a:pPr>
            <a:r>
              <a:rPr lang="en-IN"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Comments</a:t>
            </a:r>
          </a:p>
          <a:p>
            <a:pPr marL="203835" indent="-172720">
              <a:lnSpc>
                <a:spcPct val="150000"/>
              </a:lnSpc>
              <a:buChar char="•"/>
              <a:tabLst>
                <a:tab pos="204470" algn="l"/>
              </a:tabLst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Single-line</a:t>
            </a:r>
            <a:r>
              <a:rPr lang="en-IN" sz="2000" spc="-3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comments</a:t>
            </a:r>
            <a:r>
              <a:rPr lang="en-IN" sz="2000" dirty="0" smtClean="0">
                <a:latin typeface="Arial Rounded MT Bold" panose="020F0704030504030204" pitchFamily="34" charset="0"/>
                <a:cs typeface="Arial"/>
              </a:rPr>
              <a:t>  </a:t>
            </a:r>
          </a:p>
          <a:p>
            <a:pPr marL="31115">
              <a:lnSpc>
                <a:spcPct val="150000"/>
              </a:lnSpc>
              <a:tabLst>
                <a:tab pos="204470" algn="l"/>
              </a:tabLst>
            </a:pPr>
            <a:r>
              <a:rPr lang="en-IN" sz="2000" spc="-1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1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         //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203835" indent="-172720">
              <a:lnSpc>
                <a:spcPct val="150000"/>
              </a:lnSpc>
              <a:buChar char="•"/>
              <a:tabLst>
                <a:tab pos="204470" algn="l"/>
              </a:tabLst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Multi-line</a:t>
            </a:r>
            <a:r>
              <a:rPr lang="en-IN" sz="2000" spc="-3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comments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574040">
              <a:lnSpc>
                <a:spcPct val="150000"/>
              </a:lnSpc>
            </a:pPr>
            <a:r>
              <a:rPr lang="en-IN" sz="2000" spc="-5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/*...*/</a:t>
            </a:r>
            <a:endParaRPr lang="en-IN" sz="2000" spc="-5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64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Function Modifiers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937666" y="1898650"/>
            <a:ext cx="17578934" cy="76809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lang="en-IN" sz="2000" spc="-135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To </a:t>
            </a:r>
            <a:r>
              <a:rPr lang="en-IN"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change </a:t>
            </a:r>
            <a:r>
              <a:rPr lang="en-IN"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the </a:t>
            </a:r>
            <a:r>
              <a:rPr lang="en-IN"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behaviour of functions based on a condition prior </a:t>
            </a:r>
            <a:r>
              <a:rPr lang="en-IN"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to </a:t>
            </a:r>
            <a:r>
              <a:rPr lang="en-IN"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executing </a:t>
            </a:r>
            <a:r>
              <a:rPr lang="en-IN"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the</a:t>
            </a:r>
            <a:r>
              <a:rPr lang="en-IN" sz="2000" spc="24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function</a:t>
            </a:r>
          </a:p>
          <a:p>
            <a:pPr marL="454343" marR="9033510" indent="-256223">
              <a:lnSpc>
                <a:spcPct val="120100"/>
              </a:lnSpc>
              <a:spcBef>
                <a:spcPts val="1500"/>
              </a:spcBef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contract </a:t>
            </a:r>
            <a:r>
              <a:rPr lang="en-IN"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FunctionModifiers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{  address public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creator; 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constructor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FunctionModifiers()</a:t>
            </a:r>
            <a:r>
              <a:rPr lang="en-IN" sz="2000" spc="-98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{</a:t>
            </a:r>
          </a:p>
          <a:p>
            <a:pPr marL="648651" marR="9055418">
              <a:lnSpc>
                <a:spcPct val="120000"/>
              </a:lnSpc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//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Initialize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state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variables here 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creator =</a:t>
            </a:r>
            <a:r>
              <a:rPr lang="en-IN" sz="2000" spc="-3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msg.sender;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454343">
              <a:spcBef>
                <a:spcPts val="435"/>
              </a:spcBef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}</a:t>
            </a:r>
          </a:p>
          <a:p>
            <a:pPr>
              <a:spcBef>
                <a:spcPts val="8"/>
              </a:spcBef>
            </a:pPr>
            <a:endParaRPr lang="en-IN" sz="2000" dirty="0">
              <a:latin typeface="Arial Rounded MT Bold" panose="020F0704030504030204" pitchFamily="34" charset="0"/>
              <a:cs typeface="Times New Roman"/>
            </a:endParaRPr>
          </a:p>
          <a:p>
            <a:pPr marL="454343"/>
            <a:r>
              <a:rPr lang="en-IN" sz="2000" dirty="0">
                <a:latin typeface="Arial Rounded MT Bold" panose="020F0704030504030204" pitchFamily="34" charset="0"/>
                <a:cs typeface="Arial"/>
              </a:rPr>
              <a:t>//this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is how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we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define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the</a:t>
            </a:r>
            <a:r>
              <a:rPr lang="en-IN" sz="2000" spc="-6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modifiers</a:t>
            </a:r>
          </a:p>
          <a:p>
            <a:pPr marL="454343">
              <a:spcBef>
                <a:spcPts val="428"/>
              </a:spcBef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modifier onlyCreator()</a:t>
            </a:r>
            <a:r>
              <a:rPr lang="en-IN" sz="2000" spc="53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{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841058" marR="6597015" indent="-128588">
              <a:lnSpc>
                <a:spcPct val="120000"/>
              </a:lnSpc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// if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a condition is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not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met then throw an exception  require(msg.sender == creator)</a:t>
            </a:r>
            <a:r>
              <a:rPr lang="en-IN" sz="2000" spc="443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;</a:t>
            </a:r>
          </a:p>
          <a:p>
            <a:pPr marL="713423">
              <a:spcBef>
                <a:spcPts val="435"/>
              </a:spcBef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//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or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else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just continue executing the</a:t>
            </a:r>
            <a:r>
              <a:rPr lang="en-IN" sz="2000" spc="23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function</a:t>
            </a:r>
          </a:p>
          <a:p>
            <a:pPr marL="713423">
              <a:spcBef>
                <a:spcPts val="435"/>
              </a:spcBef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_;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454343">
              <a:spcBef>
                <a:spcPts val="435"/>
              </a:spcBef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}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endParaRPr lang="en-IN" sz="2000" dirty="0">
              <a:latin typeface="Arial Rounded MT Bold" panose="020F0704030504030204" pitchFamily="34" charset="0"/>
              <a:cs typeface="Times New Roman"/>
            </a:endParaRPr>
          </a:p>
          <a:p>
            <a:pPr marL="454343"/>
            <a:r>
              <a:rPr lang="en-IN" sz="2000" dirty="0">
                <a:latin typeface="Arial Rounded MT Bold" panose="020F0704030504030204" pitchFamily="34" charset="0"/>
                <a:cs typeface="Arial"/>
              </a:rPr>
              <a:t>// this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is how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we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add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a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modifier to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the</a:t>
            </a:r>
            <a:r>
              <a:rPr lang="en-IN" sz="2000" spc="-12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function</a:t>
            </a:r>
          </a:p>
          <a:p>
            <a:pPr marL="454343" marR="7432358">
              <a:lnSpc>
                <a:spcPct val="120000"/>
              </a:lnSpc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// there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can be zero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of more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number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of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modifiers 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function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kill() onlyCreator</a:t>
            </a:r>
            <a:r>
              <a:rPr lang="en-IN" sz="2000" spc="-83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{</a:t>
            </a:r>
          </a:p>
          <a:p>
            <a:pPr marL="1570673">
              <a:spcBef>
                <a:spcPts val="435"/>
              </a:spcBef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selfdestruct(creator);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454343">
              <a:spcBef>
                <a:spcPts val="435"/>
              </a:spcBef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}</a:t>
            </a:r>
          </a:p>
          <a:p>
            <a:pPr>
              <a:spcBef>
                <a:spcPts val="8"/>
              </a:spcBef>
            </a:pPr>
            <a:endParaRPr lang="en-IN" sz="2000" dirty="0">
              <a:latin typeface="Arial Rounded MT Bold" panose="020F0704030504030204" pitchFamily="34" charset="0"/>
              <a:cs typeface="Times New Roman"/>
            </a:endParaRPr>
          </a:p>
          <a:p>
            <a:pPr marL="199073"/>
            <a:r>
              <a:rPr lang="en-IN" sz="2000" dirty="0">
                <a:latin typeface="Arial Rounded MT Bold" panose="020F0704030504030204" pitchFamily="34" charset="0"/>
                <a:cs typeface="Arial"/>
              </a:rPr>
              <a:t>}</a:t>
            </a: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lang="en-IN" sz="2000" spc="-5" dirty="0" smtClean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lang="en-IN" sz="2000" spc="-5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715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5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2" name="object 2"/>
          <p:cNvSpPr/>
          <p:nvPr/>
        </p:nvSpPr>
        <p:spPr>
          <a:xfrm>
            <a:off x="5519928" y="2904744"/>
            <a:ext cx="2663952" cy="666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3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1525015" y="0"/>
                </a:moveTo>
                <a:lnTo>
                  <a:pt x="1472162" y="1465"/>
                </a:lnTo>
                <a:lnTo>
                  <a:pt x="1419984" y="4935"/>
                </a:lnTo>
                <a:lnTo>
                  <a:pt x="1368537" y="10362"/>
                </a:lnTo>
                <a:lnTo>
                  <a:pt x="1317877" y="17698"/>
                </a:lnTo>
                <a:lnTo>
                  <a:pt x="1268063" y="26899"/>
                </a:lnTo>
                <a:lnTo>
                  <a:pt x="1219149" y="37916"/>
                </a:lnTo>
                <a:lnTo>
                  <a:pt x="1171193" y="50702"/>
                </a:lnTo>
                <a:lnTo>
                  <a:pt x="1124252" y="65212"/>
                </a:lnTo>
                <a:lnTo>
                  <a:pt x="1078381" y="81397"/>
                </a:lnTo>
                <a:lnTo>
                  <a:pt x="1033637" y="99212"/>
                </a:lnTo>
                <a:lnTo>
                  <a:pt x="990077" y="118610"/>
                </a:lnTo>
                <a:lnTo>
                  <a:pt x="947757" y="139543"/>
                </a:lnTo>
                <a:lnTo>
                  <a:pt x="906735" y="161965"/>
                </a:lnTo>
                <a:lnTo>
                  <a:pt x="867066" y="185829"/>
                </a:lnTo>
                <a:lnTo>
                  <a:pt x="828807" y="211088"/>
                </a:lnTo>
                <a:lnTo>
                  <a:pt x="792014" y="237695"/>
                </a:lnTo>
                <a:lnTo>
                  <a:pt x="756745" y="265604"/>
                </a:lnTo>
                <a:lnTo>
                  <a:pt x="723055" y="294768"/>
                </a:lnTo>
                <a:lnTo>
                  <a:pt x="691002" y="325140"/>
                </a:lnTo>
                <a:lnTo>
                  <a:pt x="660641" y="356672"/>
                </a:lnTo>
                <a:lnTo>
                  <a:pt x="632030" y="389319"/>
                </a:lnTo>
                <a:lnTo>
                  <a:pt x="605225" y="423034"/>
                </a:lnTo>
                <a:lnTo>
                  <a:pt x="580282" y="457769"/>
                </a:lnTo>
                <a:lnTo>
                  <a:pt x="557258" y="493478"/>
                </a:lnTo>
                <a:lnTo>
                  <a:pt x="536210" y="530114"/>
                </a:lnTo>
                <a:lnTo>
                  <a:pt x="517194" y="567630"/>
                </a:lnTo>
                <a:lnTo>
                  <a:pt x="500266" y="605979"/>
                </a:lnTo>
                <a:lnTo>
                  <a:pt x="485484" y="645115"/>
                </a:lnTo>
                <a:lnTo>
                  <a:pt x="472904" y="684991"/>
                </a:lnTo>
                <a:lnTo>
                  <a:pt x="462582" y="725559"/>
                </a:lnTo>
                <a:lnTo>
                  <a:pt x="454574" y="766774"/>
                </a:lnTo>
                <a:lnTo>
                  <a:pt x="448939" y="808587"/>
                </a:lnTo>
                <a:lnTo>
                  <a:pt x="445731" y="850954"/>
                </a:lnTo>
                <a:lnTo>
                  <a:pt x="445007" y="893826"/>
                </a:lnTo>
                <a:lnTo>
                  <a:pt x="0" y="1140078"/>
                </a:lnTo>
                <a:lnTo>
                  <a:pt x="528701" y="1224533"/>
                </a:lnTo>
                <a:lnTo>
                  <a:pt x="550315" y="1263922"/>
                </a:lnTo>
                <a:lnTo>
                  <a:pt x="574084" y="1302144"/>
                </a:lnTo>
                <a:lnTo>
                  <a:pt x="599935" y="1339161"/>
                </a:lnTo>
                <a:lnTo>
                  <a:pt x="627793" y="1374932"/>
                </a:lnTo>
                <a:lnTo>
                  <a:pt x="657587" y="1409419"/>
                </a:lnTo>
                <a:lnTo>
                  <a:pt x="689243" y="1442583"/>
                </a:lnTo>
                <a:lnTo>
                  <a:pt x="722689" y="1474385"/>
                </a:lnTo>
                <a:lnTo>
                  <a:pt x="757850" y="1504786"/>
                </a:lnTo>
                <a:lnTo>
                  <a:pt x="794655" y="1533747"/>
                </a:lnTo>
                <a:lnTo>
                  <a:pt x="833029" y="1561228"/>
                </a:lnTo>
                <a:lnTo>
                  <a:pt x="872900" y="1587191"/>
                </a:lnTo>
                <a:lnTo>
                  <a:pt x="914196" y="1611596"/>
                </a:lnTo>
                <a:lnTo>
                  <a:pt x="956842" y="1634405"/>
                </a:lnTo>
                <a:lnTo>
                  <a:pt x="1000766" y="1655578"/>
                </a:lnTo>
                <a:lnTo>
                  <a:pt x="1045894" y="1675077"/>
                </a:lnTo>
                <a:lnTo>
                  <a:pt x="1092155" y="1692862"/>
                </a:lnTo>
                <a:lnTo>
                  <a:pt x="1139473" y="1708894"/>
                </a:lnTo>
                <a:lnTo>
                  <a:pt x="1187778" y="1723134"/>
                </a:lnTo>
                <a:lnTo>
                  <a:pt x="1236995" y="1735543"/>
                </a:lnTo>
                <a:lnTo>
                  <a:pt x="1287051" y="1746083"/>
                </a:lnTo>
                <a:lnTo>
                  <a:pt x="1337874" y="1754713"/>
                </a:lnTo>
                <a:lnTo>
                  <a:pt x="1389390" y="1761396"/>
                </a:lnTo>
                <a:lnTo>
                  <a:pt x="1441526" y="1766091"/>
                </a:lnTo>
                <a:lnTo>
                  <a:pt x="1494210" y="1768760"/>
                </a:lnTo>
                <a:lnTo>
                  <a:pt x="1547367" y="1769364"/>
                </a:lnTo>
                <a:lnTo>
                  <a:pt x="1600221" y="1767898"/>
                </a:lnTo>
                <a:lnTo>
                  <a:pt x="1652399" y="1764428"/>
                </a:lnTo>
                <a:lnTo>
                  <a:pt x="1703846" y="1759001"/>
                </a:lnTo>
                <a:lnTo>
                  <a:pt x="1754506" y="1751665"/>
                </a:lnTo>
                <a:lnTo>
                  <a:pt x="1804320" y="1742464"/>
                </a:lnTo>
                <a:lnTo>
                  <a:pt x="1853234" y="1731447"/>
                </a:lnTo>
                <a:lnTo>
                  <a:pt x="1901190" y="1718661"/>
                </a:lnTo>
                <a:lnTo>
                  <a:pt x="1948131" y="1704151"/>
                </a:lnTo>
                <a:lnTo>
                  <a:pt x="1994002" y="1687966"/>
                </a:lnTo>
                <a:lnTo>
                  <a:pt x="2038746" y="1670151"/>
                </a:lnTo>
                <a:lnTo>
                  <a:pt x="2082306" y="1650753"/>
                </a:lnTo>
                <a:lnTo>
                  <a:pt x="2124626" y="1629820"/>
                </a:lnTo>
                <a:lnTo>
                  <a:pt x="2165648" y="1607398"/>
                </a:lnTo>
                <a:lnTo>
                  <a:pt x="2205317" y="1583534"/>
                </a:lnTo>
                <a:lnTo>
                  <a:pt x="2243576" y="1558275"/>
                </a:lnTo>
                <a:lnTo>
                  <a:pt x="2280369" y="1531668"/>
                </a:lnTo>
                <a:lnTo>
                  <a:pt x="2315638" y="1503759"/>
                </a:lnTo>
                <a:lnTo>
                  <a:pt x="2349328" y="1474595"/>
                </a:lnTo>
                <a:lnTo>
                  <a:pt x="2381381" y="1444223"/>
                </a:lnTo>
                <a:lnTo>
                  <a:pt x="2411742" y="1412691"/>
                </a:lnTo>
                <a:lnTo>
                  <a:pt x="2440353" y="1380044"/>
                </a:lnTo>
                <a:lnTo>
                  <a:pt x="2467158" y="1346329"/>
                </a:lnTo>
                <a:lnTo>
                  <a:pt x="2492101" y="1311594"/>
                </a:lnTo>
                <a:lnTo>
                  <a:pt x="2515125" y="1275885"/>
                </a:lnTo>
                <a:lnTo>
                  <a:pt x="2536173" y="1239249"/>
                </a:lnTo>
                <a:lnTo>
                  <a:pt x="2555189" y="1201733"/>
                </a:lnTo>
                <a:lnTo>
                  <a:pt x="2572117" y="1163384"/>
                </a:lnTo>
                <a:lnTo>
                  <a:pt x="2586899" y="1124248"/>
                </a:lnTo>
                <a:lnTo>
                  <a:pt x="2599479" y="1084372"/>
                </a:lnTo>
                <a:lnTo>
                  <a:pt x="2609801" y="1043804"/>
                </a:lnTo>
                <a:lnTo>
                  <a:pt x="2617809" y="1002589"/>
                </a:lnTo>
                <a:lnTo>
                  <a:pt x="2623444" y="960776"/>
                </a:lnTo>
                <a:lnTo>
                  <a:pt x="2626652" y="918409"/>
                </a:lnTo>
                <a:lnTo>
                  <a:pt x="2627376" y="875538"/>
                </a:lnTo>
                <a:lnTo>
                  <a:pt x="2625571" y="832687"/>
                </a:lnTo>
                <a:lnTo>
                  <a:pt x="2621296" y="790384"/>
                </a:lnTo>
                <a:lnTo>
                  <a:pt x="2614606" y="748674"/>
                </a:lnTo>
                <a:lnTo>
                  <a:pt x="2605561" y="707603"/>
                </a:lnTo>
                <a:lnTo>
                  <a:pt x="2594217" y="667218"/>
                </a:lnTo>
                <a:lnTo>
                  <a:pt x="2580633" y="627563"/>
                </a:lnTo>
                <a:lnTo>
                  <a:pt x="2564866" y="588684"/>
                </a:lnTo>
                <a:lnTo>
                  <a:pt x="2546974" y="550628"/>
                </a:lnTo>
                <a:lnTo>
                  <a:pt x="2527015" y="513441"/>
                </a:lnTo>
                <a:lnTo>
                  <a:pt x="2505046" y="477167"/>
                </a:lnTo>
                <a:lnTo>
                  <a:pt x="2481125" y="441854"/>
                </a:lnTo>
                <a:lnTo>
                  <a:pt x="2455309" y="407546"/>
                </a:lnTo>
                <a:lnTo>
                  <a:pt x="2427658" y="374290"/>
                </a:lnTo>
                <a:lnTo>
                  <a:pt x="2398228" y="342131"/>
                </a:lnTo>
                <a:lnTo>
                  <a:pt x="2367077" y="311116"/>
                </a:lnTo>
                <a:lnTo>
                  <a:pt x="2334262" y="281289"/>
                </a:lnTo>
                <a:lnTo>
                  <a:pt x="2299843" y="252698"/>
                </a:lnTo>
                <a:lnTo>
                  <a:pt x="2263875" y="225387"/>
                </a:lnTo>
                <a:lnTo>
                  <a:pt x="2226417" y="199403"/>
                </a:lnTo>
                <a:lnTo>
                  <a:pt x="2187528" y="174791"/>
                </a:lnTo>
                <a:lnTo>
                  <a:pt x="2147263" y="151598"/>
                </a:lnTo>
                <a:lnTo>
                  <a:pt x="2105682" y="129869"/>
                </a:lnTo>
                <a:lnTo>
                  <a:pt x="2062842" y="109649"/>
                </a:lnTo>
                <a:lnTo>
                  <a:pt x="2018801" y="90986"/>
                </a:lnTo>
                <a:lnTo>
                  <a:pt x="1973616" y="73924"/>
                </a:lnTo>
                <a:lnTo>
                  <a:pt x="1927345" y="58509"/>
                </a:lnTo>
                <a:lnTo>
                  <a:pt x="1880046" y="44788"/>
                </a:lnTo>
                <a:lnTo>
                  <a:pt x="1831776" y="32806"/>
                </a:lnTo>
                <a:lnTo>
                  <a:pt x="1782594" y="22608"/>
                </a:lnTo>
                <a:lnTo>
                  <a:pt x="1732557" y="14242"/>
                </a:lnTo>
                <a:lnTo>
                  <a:pt x="1681723" y="7752"/>
                </a:lnTo>
                <a:lnTo>
                  <a:pt x="1630150" y="3184"/>
                </a:lnTo>
                <a:lnTo>
                  <a:pt x="1577895" y="585"/>
                </a:lnTo>
                <a:lnTo>
                  <a:pt x="15250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4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0" y="1140078"/>
                </a:moveTo>
                <a:lnTo>
                  <a:pt x="445007" y="893826"/>
                </a:lnTo>
                <a:lnTo>
                  <a:pt x="445731" y="850954"/>
                </a:lnTo>
                <a:lnTo>
                  <a:pt x="448939" y="808587"/>
                </a:lnTo>
                <a:lnTo>
                  <a:pt x="454574" y="766774"/>
                </a:lnTo>
                <a:lnTo>
                  <a:pt x="462582" y="725559"/>
                </a:lnTo>
                <a:lnTo>
                  <a:pt x="472904" y="684991"/>
                </a:lnTo>
                <a:lnTo>
                  <a:pt x="485484" y="645115"/>
                </a:lnTo>
                <a:lnTo>
                  <a:pt x="500266" y="605979"/>
                </a:lnTo>
                <a:lnTo>
                  <a:pt x="517194" y="567630"/>
                </a:lnTo>
                <a:lnTo>
                  <a:pt x="536210" y="530114"/>
                </a:lnTo>
                <a:lnTo>
                  <a:pt x="557258" y="493478"/>
                </a:lnTo>
                <a:lnTo>
                  <a:pt x="580282" y="457769"/>
                </a:lnTo>
                <a:lnTo>
                  <a:pt x="605225" y="423034"/>
                </a:lnTo>
                <a:lnTo>
                  <a:pt x="632030" y="389319"/>
                </a:lnTo>
                <a:lnTo>
                  <a:pt x="660641" y="356672"/>
                </a:lnTo>
                <a:lnTo>
                  <a:pt x="691002" y="325140"/>
                </a:lnTo>
                <a:lnTo>
                  <a:pt x="723055" y="294768"/>
                </a:lnTo>
                <a:lnTo>
                  <a:pt x="756745" y="265604"/>
                </a:lnTo>
                <a:lnTo>
                  <a:pt x="792014" y="237695"/>
                </a:lnTo>
                <a:lnTo>
                  <a:pt x="828807" y="211088"/>
                </a:lnTo>
                <a:lnTo>
                  <a:pt x="867066" y="185829"/>
                </a:lnTo>
                <a:lnTo>
                  <a:pt x="906735" y="161965"/>
                </a:lnTo>
                <a:lnTo>
                  <a:pt x="947757" y="139543"/>
                </a:lnTo>
                <a:lnTo>
                  <a:pt x="990077" y="118610"/>
                </a:lnTo>
                <a:lnTo>
                  <a:pt x="1033637" y="99212"/>
                </a:lnTo>
                <a:lnTo>
                  <a:pt x="1078381" y="81397"/>
                </a:lnTo>
                <a:lnTo>
                  <a:pt x="1124252" y="65212"/>
                </a:lnTo>
                <a:lnTo>
                  <a:pt x="1171193" y="50702"/>
                </a:lnTo>
                <a:lnTo>
                  <a:pt x="1219149" y="37916"/>
                </a:lnTo>
                <a:lnTo>
                  <a:pt x="1268063" y="26899"/>
                </a:lnTo>
                <a:lnTo>
                  <a:pt x="1317877" y="17698"/>
                </a:lnTo>
                <a:lnTo>
                  <a:pt x="1368537" y="10362"/>
                </a:lnTo>
                <a:lnTo>
                  <a:pt x="1419984" y="4935"/>
                </a:lnTo>
                <a:lnTo>
                  <a:pt x="1472162" y="1465"/>
                </a:lnTo>
                <a:lnTo>
                  <a:pt x="1525015" y="0"/>
                </a:lnTo>
                <a:lnTo>
                  <a:pt x="1577895" y="585"/>
                </a:lnTo>
                <a:lnTo>
                  <a:pt x="1630150" y="3184"/>
                </a:lnTo>
                <a:lnTo>
                  <a:pt x="1681723" y="7752"/>
                </a:lnTo>
                <a:lnTo>
                  <a:pt x="1732557" y="14242"/>
                </a:lnTo>
                <a:lnTo>
                  <a:pt x="1782594" y="22608"/>
                </a:lnTo>
                <a:lnTo>
                  <a:pt x="1831776" y="32806"/>
                </a:lnTo>
                <a:lnTo>
                  <a:pt x="1880046" y="44788"/>
                </a:lnTo>
                <a:lnTo>
                  <a:pt x="1927345" y="58509"/>
                </a:lnTo>
                <a:lnTo>
                  <a:pt x="1973616" y="73924"/>
                </a:lnTo>
                <a:lnTo>
                  <a:pt x="2018801" y="90986"/>
                </a:lnTo>
                <a:lnTo>
                  <a:pt x="2062842" y="109649"/>
                </a:lnTo>
                <a:lnTo>
                  <a:pt x="2105682" y="129869"/>
                </a:lnTo>
                <a:lnTo>
                  <a:pt x="2147263" y="151598"/>
                </a:lnTo>
                <a:lnTo>
                  <a:pt x="2187528" y="174791"/>
                </a:lnTo>
                <a:lnTo>
                  <a:pt x="2226417" y="199403"/>
                </a:lnTo>
                <a:lnTo>
                  <a:pt x="2263875" y="225387"/>
                </a:lnTo>
                <a:lnTo>
                  <a:pt x="2299843" y="252698"/>
                </a:lnTo>
                <a:lnTo>
                  <a:pt x="2334262" y="281289"/>
                </a:lnTo>
                <a:lnTo>
                  <a:pt x="2367077" y="311116"/>
                </a:lnTo>
                <a:lnTo>
                  <a:pt x="2398228" y="342131"/>
                </a:lnTo>
                <a:lnTo>
                  <a:pt x="2427658" y="374290"/>
                </a:lnTo>
                <a:lnTo>
                  <a:pt x="2455309" y="407546"/>
                </a:lnTo>
                <a:lnTo>
                  <a:pt x="2481125" y="441854"/>
                </a:lnTo>
                <a:lnTo>
                  <a:pt x="2505046" y="477167"/>
                </a:lnTo>
                <a:lnTo>
                  <a:pt x="2527015" y="513441"/>
                </a:lnTo>
                <a:lnTo>
                  <a:pt x="2546974" y="550628"/>
                </a:lnTo>
                <a:lnTo>
                  <a:pt x="2564866" y="588684"/>
                </a:lnTo>
                <a:lnTo>
                  <a:pt x="2580633" y="627563"/>
                </a:lnTo>
                <a:lnTo>
                  <a:pt x="2594217" y="667218"/>
                </a:lnTo>
                <a:lnTo>
                  <a:pt x="2605561" y="707603"/>
                </a:lnTo>
                <a:lnTo>
                  <a:pt x="2614606" y="748674"/>
                </a:lnTo>
                <a:lnTo>
                  <a:pt x="2621296" y="790384"/>
                </a:lnTo>
                <a:lnTo>
                  <a:pt x="2625571" y="832687"/>
                </a:lnTo>
                <a:lnTo>
                  <a:pt x="2627376" y="875538"/>
                </a:lnTo>
                <a:lnTo>
                  <a:pt x="2626652" y="918409"/>
                </a:lnTo>
                <a:lnTo>
                  <a:pt x="2623444" y="960776"/>
                </a:lnTo>
                <a:lnTo>
                  <a:pt x="2617809" y="1002589"/>
                </a:lnTo>
                <a:lnTo>
                  <a:pt x="2609801" y="1043804"/>
                </a:lnTo>
                <a:lnTo>
                  <a:pt x="2599479" y="1084372"/>
                </a:lnTo>
                <a:lnTo>
                  <a:pt x="2586899" y="1124248"/>
                </a:lnTo>
                <a:lnTo>
                  <a:pt x="2572117" y="1163384"/>
                </a:lnTo>
                <a:lnTo>
                  <a:pt x="2555189" y="1201733"/>
                </a:lnTo>
                <a:lnTo>
                  <a:pt x="2536173" y="1239249"/>
                </a:lnTo>
                <a:lnTo>
                  <a:pt x="2515125" y="1275885"/>
                </a:lnTo>
                <a:lnTo>
                  <a:pt x="2492101" y="1311594"/>
                </a:lnTo>
                <a:lnTo>
                  <a:pt x="2467158" y="1346329"/>
                </a:lnTo>
                <a:lnTo>
                  <a:pt x="2440353" y="1380044"/>
                </a:lnTo>
                <a:lnTo>
                  <a:pt x="2411742" y="1412691"/>
                </a:lnTo>
                <a:lnTo>
                  <a:pt x="2381381" y="1444223"/>
                </a:lnTo>
                <a:lnTo>
                  <a:pt x="2349328" y="1474595"/>
                </a:lnTo>
                <a:lnTo>
                  <a:pt x="2315638" y="1503759"/>
                </a:lnTo>
                <a:lnTo>
                  <a:pt x="2280369" y="1531668"/>
                </a:lnTo>
                <a:lnTo>
                  <a:pt x="2243576" y="1558275"/>
                </a:lnTo>
                <a:lnTo>
                  <a:pt x="2205317" y="1583534"/>
                </a:lnTo>
                <a:lnTo>
                  <a:pt x="2165648" y="1607398"/>
                </a:lnTo>
                <a:lnTo>
                  <a:pt x="2124626" y="1629820"/>
                </a:lnTo>
                <a:lnTo>
                  <a:pt x="2082306" y="1650753"/>
                </a:lnTo>
                <a:lnTo>
                  <a:pt x="2038746" y="1670151"/>
                </a:lnTo>
                <a:lnTo>
                  <a:pt x="1994002" y="1687966"/>
                </a:lnTo>
                <a:lnTo>
                  <a:pt x="1948131" y="1704151"/>
                </a:lnTo>
                <a:lnTo>
                  <a:pt x="1901190" y="1718661"/>
                </a:lnTo>
                <a:lnTo>
                  <a:pt x="1853234" y="1731447"/>
                </a:lnTo>
                <a:lnTo>
                  <a:pt x="1804320" y="1742464"/>
                </a:lnTo>
                <a:lnTo>
                  <a:pt x="1754506" y="1751665"/>
                </a:lnTo>
                <a:lnTo>
                  <a:pt x="1703846" y="1759001"/>
                </a:lnTo>
                <a:lnTo>
                  <a:pt x="1652399" y="1764428"/>
                </a:lnTo>
                <a:lnTo>
                  <a:pt x="1600221" y="1767898"/>
                </a:lnTo>
                <a:lnTo>
                  <a:pt x="1547367" y="1769364"/>
                </a:lnTo>
                <a:lnTo>
                  <a:pt x="1494210" y="1768760"/>
                </a:lnTo>
                <a:lnTo>
                  <a:pt x="1441526" y="1766091"/>
                </a:lnTo>
                <a:lnTo>
                  <a:pt x="1389390" y="1761396"/>
                </a:lnTo>
                <a:lnTo>
                  <a:pt x="1337874" y="1754713"/>
                </a:lnTo>
                <a:lnTo>
                  <a:pt x="1287051" y="1746083"/>
                </a:lnTo>
                <a:lnTo>
                  <a:pt x="1236995" y="1735543"/>
                </a:lnTo>
                <a:lnTo>
                  <a:pt x="1187778" y="1723134"/>
                </a:lnTo>
                <a:lnTo>
                  <a:pt x="1139473" y="1708894"/>
                </a:lnTo>
                <a:lnTo>
                  <a:pt x="1092155" y="1692862"/>
                </a:lnTo>
                <a:lnTo>
                  <a:pt x="1045894" y="1675077"/>
                </a:lnTo>
                <a:lnTo>
                  <a:pt x="1000766" y="1655578"/>
                </a:lnTo>
                <a:lnTo>
                  <a:pt x="956842" y="1634405"/>
                </a:lnTo>
                <a:lnTo>
                  <a:pt x="914196" y="1611596"/>
                </a:lnTo>
                <a:lnTo>
                  <a:pt x="872900" y="1587191"/>
                </a:lnTo>
                <a:lnTo>
                  <a:pt x="833029" y="1561228"/>
                </a:lnTo>
                <a:lnTo>
                  <a:pt x="794655" y="1533747"/>
                </a:lnTo>
                <a:lnTo>
                  <a:pt x="757850" y="1504786"/>
                </a:lnTo>
                <a:lnTo>
                  <a:pt x="722689" y="1474385"/>
                </a:lnTo>
                <a:lnTo>
                  <a:pt x="689243" y="1442583"/>
                </a:lnTo>
                <a:lnTo>
                  <a:pt x="657587" y="1409419"/>
                </a:lnTo>
                <a:lnTo>
                  <a:pt x="627793" y="1374932"/>
                </a:lnTo>
                <a:lnTo>
                  <a:pt x="599935" y="1339161"/>
                </a:lnTo>
                <a:lnTo>
                  <a:pt x="574084" y="1302144"/>
                </a:lnTo>
                <a:lnTo>
                  <a:pt x="550315" y="1263922"/>
                </a:lnTo>
                <a:lnTo>
                  <a:pt x="528701" y="1224533"/>
                </a:lnTo>
                <a:lnTo>
                  <a:pt x="0" y="1140078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9367267" y="4690134"/>
            <a:ext cx="2437130" cy="88742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" marR="10160" indent="-1270" algn="ctr">
              <a:spcBef>
                <a:spcPts val="200"/>
              </a:spcBef>
            </a:pPr>
            <a:r>
              <a:rPr lang="en-IN" sz="2800" spc="-10" dirty="0" smtClean="0">
                <a:solidFill>
                  <a:srgbClr val="5F5F5F"/>
                </a:solidFill>
                <a:latin typeface="Comic Sans MS"/>
                <a:cs typeface="Comic Sans MS"/>
              </a:rPr>
              <a:t>Function Overloading</a:t>
            </a:r>
            <a:endParaRPr sz="2800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96320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Function Overloading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937666" y="1898650"/>
            <a:ext cx="16417644" cy="332334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lang="en-IN" sz="2000" dirty="0" smtClean="0">
                <a:latin typeface="Arial Rounded MT Bold" panose="020F0704030504030204" pitchFamily="34" charset="0"/>
                <a:cs typeface="Arial"/>
              </a:rPr>
              <a:t>Functions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with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same name but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with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different</a:t>
            </a:r>
            <a:r>
              <a:rPr lang="en-IN" sz="2000" spc="113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arguments</a:t>
            </a:r>
          </a:p>
          <a:p>
            <a:pPr marL="361950" marR="5223510">
              <a:lnSpc>
                <a:spcPct val="240000"/>
              </a:lnSpc>
              <a:spcBef>
                <a:spcPts val="1133"/>
              </a:spcBef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pragma solidity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^0.4.16; 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contract A</a:t>
            </a:r>
            <a:r>
              <a:rPr lang="en-IN" sz="2000" spc="-24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{</a:t>
            </a:r>
          </a:p>
          <a:p>
            <a:pPr marL="876300" marR="2494596" indent="-259080">
              <a:lnSpc>
                <a:spcPct val="120000"/>
              </a:lnSpc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function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f(uint _in) public pure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returns (uint out)</a:t>
            </a:r>
            <a:r>
              <a:rPr lang="en-IN" sz="2000" spc="-188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{ 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out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=</a:t>
            </a:r>
            <a:r>
              <a:rPr lang="en-IN" sz="2000" spc="-23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1;</a:t>
            </a:r>
          </a:p>
          <a:p>
            <a:pPr marL="617220">
              <a:spcBef>
                <a:spcPts val="435"/>
              </a:spcBef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}</a:t>
            </a:r>
          </a:p>
          <a:p>
            <a:endParaRPr lang="en-IN" sz="2000" dirty="0">
              <a:latin typeface="Arial Rounded MT Bold" panose="020F0704030504030204" pitchFamily="34" charset="0"/>
              <a:cs typeface="Times New Roman"/>
            </a:endParaRPr>
          </a:p>
          <a:p>
            <a:pPr marL="876300" marR="1022985" indent="-259080">
              <a:lnSpc>
                <a:spcPct val="120000"/>
              </a:lnSpc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function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f(uint _in, bytes32 _key) public pure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returns (uint out) { 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out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=</a:t>
            </a:r>
            <a:r>
              <a:rPr lang="en-IN" sz="2000" spc="-23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2;</a:t>
            </a:r>
          </a:p>
          <a:p>
            <a:pPr marL="617220">
              <a:spcBef>
                <a:spcPts val="435"/>
              </a:spcBef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}</a:t>
            </a:r>
          </a:p>
          <a:p>
            <a:pPr marL="361950">
              <a:spcBef>
                <a:spcPts val="428"/>
              </a:spcBef>
            </a:pPr>
            <a:r>
              <a:rPr lang="en-IN" sz="2000" dirty="0" smtClean="0">
                <a:latin typeface="Arial Rounded MT Bold" panose="020F0704030504030204" pitchFamily="34" charset="0"/>
                <a:cs typeface="Arial"/>
              </a:rPr>
              <a:t>}</a:t>
            </a:r>
            <a:endParaRPr sz="2000" dirty="0"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414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1206" y="3313939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Demonstration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4" name="object 4"/>
          <p:cNvSpPr/>
          <p:nvPr/>
        </p:nvSpPr>
        <p:spPr>
          <a:xfrm>
            <a:off x="2594610" y="3950209"/>
            <a:ext cx="11795760" cy="35593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object 8"/>
          <p:cNvSpPr/>
          <p:nvPr/>
        </p:nvSpPr>
        <p:spPr>
          <a:xfrm>
            <a:off x="12275439" y="2090738"/>
            <a:ext cx="2173986" cy="11620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937666" y="1898650"/>
            <a:ext cx="16417644" cy="7398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 marR="8618220">
              <a:lnSpc>
                <a:spcPct val="150000"/>
              </a:lnSpc>
            </a:pPr>
            <a:r>
              <a:rPr lang="en-IN" sz="2000" spc="-9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To </a:t>
            </a:r>
            <a:r>
              <a:rPr lang="en-IN"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demonstrate  </a:t>
            </a:r>
          </a:p>
          <a:p>
            <a:pPr marL="361950" marR="861822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FallBack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Function  </a:t>
            </a:r>
          </a:p>
          <a:p>
            <a:pPr marL="361950" marR="861822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Function Modifiers  </a:t>
            </a:r>
          </a:p>
          <a:p>
            <a:pPr marL="361950" marR="861822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Function</a:t>
            </a:r>
            <a:r>
              <a:rPr lang="en-IN" sz="2000" spc="-10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Overloading  </a:t>
            </a:r>
          </a:p>
          <a:p>
            <a:pPr marL="361950" marR="861822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SelfDestruct</a:t>
            </a:r>
          </a:p>
          <a:p>
            <a:pPr marR="1172528" algn="ctr">
              <a:lnSpc>
                <a:spcPct val="150000"/>
              </a:lnSpc>
            </a:pPr>
            <a:r>
              <a:rPr lang="en-IN" sz="2000" u="sng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Create </a:t>
            </a:r>
            <a:r>
              <a:rPr lang="en-IN" sz="2000" u="sng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a contract </a:t>
            </a:r>
            <a:r>
              <a:rPr lang="en-IN" sz="2000" u="sng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“FuncContract” </a:t>
            </a:r>
            <a:r>
              <a:rPr lang="en-IN" sz="2000" u="sng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to understand </a:t>
            </a:r>
            <a:r>
              <a:rPr lang="en-IN" sz="2000" u="sng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below</a:t>
            </a:r>
            <a:r>
              <a:rPr lang="en-IN" sz="2000" u="sng" spc="-9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u="sng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concepts</a:t>
            </a:r>
          </a:p>
          <a:p>
            <a:pPr marL="736282">
              <a:lnSpc>
                <a:spcPct val="150000"/>
              </a:lnSpc>
              <a:tabLst>
                <a:tab pos="1098233" algn="l"/>
              </a:tabLst>
            </a:pPr>
            <a:r>
              <a:rPr lang="en-IN" sz="200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FallBack</a:t>
            </a:r>
            <a:r>
              <a:rPr lang="en-IN" sz="2000" spc="8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Function</a:t>
            </a:r>
          </a:p>
          <a:p>
            <a:pPr marL="1097280">
              <a:lnSpc>
                <a:spcPct val="150000"/>
              </a:lnSpc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Buy a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ticket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in fallback</a:t>
            </a:r>
            <a:r>
              <a:rPr lang="en-IN" sz="2000" spc="-6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function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736282">
              <a:lnSpc>
                <a:spcPct val="150000"/>
              </a:lnSpc>
              <a:tabLst>
                <a:tab pos="1098233" algn="l"/>
              </a:tabLst>
            </a:pPr>
            <a:r>
              <a:rPr lang="en-IN"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Function</a:t>
            </a:r>
            <a:r>
              <a:rPr lang="en-IN" sz="2000" spc="-127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Overloading</a:t>
            </a:r>
            <a:endParaRPr lang="en-IN"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1097280">
              <a:lnSpc>
                <a:spcPct val="150000"/>
              </a:lnSpc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Buy a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ticket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using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buyTickets(uint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reqTkts) public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payable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097280">
              <a:lnSpc>
                <a:spcPct val="150000"/>
              </a:lnSpc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Buy a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ticket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using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buyTickets(uint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reqTkts,uint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freeTickets)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public</a:t>
            </a:r>
            <a:r>
              <a:rPr lang="en-IN" sz="2000" spc="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payable</a:t>
            </a:r>
            <a:endParaRPr lang="en-IN" sz="2000" dirty="0" smtClean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736284">
              <a:lnSpc>
                <a:spcPct val="150000"/>
              </a:lnSpc>
              <a:tabLst>
                <a:tab pos="1097280" algn="l"/>
              </a:tabLst>
            </a:pPr>
            <a:r>
              <a:rPr lang="en-IN" sz="200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Function</a:t>
            </a:r>
            <a:r>
              <a:rPr lang="en-IN" sz="2000" spc="-3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Modifier</a:t>
            </a:r>
            <a:endParaRPr lang="en-IN" sz="2000" dirty="0" smtClean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1097280">
              <a:lnSpc>
                <a:spcPct val="150000"/>
              </a:lnSpc>
            </a:pPr>
            <a:r>
              <a:rPr lang="en-IN"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modifier</a:t>
            </a:r>
            <a:r>
              <a:rPr lang="en-IN" sz="2000" spc="-15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onlyCreator</a:t>
            </a:r>
            <a:r>
              <a:rPr lang="en-IN" sz="2000" spc="-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()</a:t>
            </a:r>
          </a:p>
          <a:p>
            <a:pPr marL="1097280" algn="ctr">
              <a:lnSpc>
                <a:spcPct val="150000"/>
              </a:lnSpc>
            </a:pPr>
            <a:r>
              <a:rPr lang="en-IN" sz="2000" u="sng" spc="-15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Transaction </a:t>
            </a:r>
            <a:r>
              <a:rPr lang="en-IN" sz="2000" u="sng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for contract </a:t>
            </a:r>
            <a:r>
              <a:rPr lang="en-IN" sz="2000" u="sng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creation </a:t>
            </a:r>
            <a:r>
              <a:rPr lang="en-IN" sz="2000" u="sng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– </a:t>
            </a:r>
            <a:r>
              <a:rPr lang="en-IN" sz="2000" u="sng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Check the source code </a:t>
            </a:r>
            <a:r>
              <a:rPr lang="en-IN" sz="2000" u="sng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in </a:t>
            </a:r>
            <a:r>
              <a:rPr lang="en-IN" sz="2000" u="sng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the contract</a:t>
            </a:r>
            <a:r>
              <a:rPr lang="en-IN" sz="2000" u="sng" spc="-23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u="sng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address</a:t>
            </a:r>
            <a:endParaRPr lang="en-IN" sz="2000" u="sng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247650">
              <a:lnSpc>
                <a:spcPct val="150000"/>
              </a:lnSpc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Contract address :</a:t>
            </a:r>
            <a:r>
              <a:rPr lang="en-IN" sz="2000" spc="-13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0x797D07772682D2442699E0f2B89B1aF051951202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692468">
              <a:lnSpc>
                <a:spcPct val="150000"/>
              </a:lnSpc>
            </a:pPr>
            <a:r>
              <a:rPr lang="en-IN" sz="2000" u="heavy" spc="-15" dirty="0" smtClean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Rounded MT Bold" panose="020F0704030504030204" pitchFamily="34" charset="0"/>
                <a:cs typeface="Calibri"/>
                <a:hlinkClick r:id="rId7"/>
              </a:rPr>
              <a:t>https</a:t>
            </a:r>
            <a:r>
              <a:rPr lang="en-IN" sz="2000" u="heavy" spc="-1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Rounded MT Bold" panose="020F0704030504030204" pitchFamily="34" charset="0"/>
                <a:cs typeface="Calibri"/>
                <a:hlinkClick r:id="rId7"/>
              </a:rPr>
              <a:t>://</a:t>
            </a:r>
            <a:r>
              <a:rPr lang="en-IN" sz="2000" u="heavy" spc="-15" dirty="0" smtClean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Rounded MT Bold" panose="020F0704030504030204" pitchFamily="34" charset="0"/>
                <a:cs typeface="Calibri"/>
                <a:hlinkClick r:id="rId7"/>
              </a:rPr>
              <a:t>ropsten.etherscan.io/address/0x797d07772682d2442699e0f2b89b1af051951202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153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796" y="4673446"/>
            <a:ext cx="1706499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z="7200" b="1" spc="-5" dirty="0" smtClean="0">
                <a:solidFill>
                  <a:prstClr val="black"/>
                </a:solidFill>
                <a:cs typeface="Calibri"/>
              </a:rPr>
              <a:t>Inheritance</a:t>
            </a:r>
            <a:endParaRPr sz="7200" b="1" spc="-5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282816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2" name="object 2"/>
          <p:cNvSpPr/>
          <p:nvPr/>
        </p:nvSpPr>
        <p:spPr>
          <a:xfrm>
            <a:off x="5519928" y="2904744"/>
            <a:ext cx="2663952" cy="666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3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1525015" y="0"/>
                </a:moveTo>
                <a:lnTo>
                  <a:pt x="1472162" y="1465"/>
                </a:lnTo>
                <a:lnTo>
                  <a:pt x="1419984" y="4935"/>
                </a:lnTo>
                <a:lnTo>
                  <a:pt x="1368537" y="10362"/>
                </a:lnTo>
                <a:lnTo>
                  <a:pt x="1317877" y="17698"/>
                </a:lnTo>
                <a:lnTo>
                  <a:pt x="1268063" y="26899"/>
                </a:lnTo>
                <a:lnTo>
                  <a:pt x="1219149" y="37916"/>
                </a:lnTo>
                <a:lnTo>
                  <a:pt x="1171193" y="50702"/>
                </a:lnTo>
                <a:lnTo>
                  <a:pt x="1124252" y="65212"/>
                </a:lnTo>
                <a:lnTo>
                  <a:pt x="1078381" y="81397"/>
                </a:lnTo>
                <a:lnTo>
                  <a:pt x="1033637" y="99212"/>
                </a:lnTo>
                <a:lnTo>
                  <a:pt x="990077" y="118610"/>
                </a:lnTo>
                <a:lnTo>
                  <a:pt x="947757" y="139543"/>
                </a:lnTo>
                <a:lnTo>
                  <a:pt x="906735" y="161965"/>
                </a:lnTo>
                <a:lnTo>
                  <a:pt x="867066" y="185829"/>
                </a:lnTo>
                <a:lnTo>
                  <a:pt x="828807" y="211088"/>
                </a:lnTo>
                <a:lnTo>
                  <a:pt x="792014" y="237695"/>
                </a:lnTo>
                <a:lnTo>
                  <a:pt x="756745" y="265604"/>
                </a:lnTo>
                <a:lnTo>
                  <a:pt x="723055" y="294768"/>
                </a:lnTo>
                <a:lnTo>
                  <a:pt x="691002" y="325140"/>
                </a:lnTo>
                <a:lnTo>
                  <a:pt x="660641" y="356672"/>
                </a:lnTo>
                <a:lnTo>
                  <a:pt x="632030" y="389319"/>
                </a:lnTo>
                <a:lnTo>
                  <a:pt x="605225" y="423034"/>
                </a:lnTo>
                <a:lnTo>
                  <a:pt x="580282" y="457769"/>
                </a:lnTo>
                <a:lnTo>
                  <a:pt x="557258" y="493478"/>
                </a:lnTo>
                <a:lnTo>
                  <a:pt x="536210" y="530114"/>
                </a:lnTo>
                <a:lnTo>
                  <a:pt x="517194" y="567630"/>
                </a:lnTo>
                <a:lnTo>
                  <a:pt x="500266" y="605979"/>
                </a:lnTo>
                <a:lnTo>
                  <a:pt x="485484" y="645115"/>
                </a:lnTo>
                <a:lnTo>
                  <a:pt x="472904" y="684991"/>
                </a:lnTo>
                <a:lnTo>
                  <a:pt x="462582" y="725559"/>
                </a:lnTo>
                <a:lnTo>
                  <a:pt x="454574" y="766774"/>
                </a:lnTo>
                <a:lnTo>
                  <a:pt x="448939" y="808587"/>
                </a:lnTo>
                <a:lnTo>
                  <a:pt x="445731" y="850954"/>
                </a:lnTo>
                <a:lnTo>
                  <a:pt x="445007" y="893826"/>
                </a:lnTo>
                <a:lnTo>
                  <a:pt x="0" y="1140078"/>
                </a:lnTo>
                <a:lnTo>
                  <a:pt x="528701" y="1224533"/>
                </a:lnTo>
                <a:lnTo>
                  <a:pt x="550315" y="1263922"/>
                </a:lnTo>
                <a:lnTo>
                  <a:pt x="574084" y="1302144"/>
                </a:lnTo>
                <a:lnTo>
                  <a:pt x="599935" y="1339161"/>
                </a:lnTo>
                <a:lnTo>
                  <a:pt x="627793" y="1374932"/>
                </a:lnTo>
                <a:lnTo>
                  <a:pt x="657587" y="1409419"/>
                </a:lnTo>
                <a:lnTo>
                  <a:pt x="689243" y="1442583"/>
                </a:lnTo>
                <a:lnTo>
                  <a:pt x="722689" y="1474385"/>
                </a:lnTo>
                <a:lnTo>
                  <a:pt x="757850" y="1504786"/>
                </a:lnTo>
                <a:lnTo>
                  <a:pt x="794655" y="1533747"/>
                </a:lnTo>
                <a:lnTo>
                  <a:pt x="833029" y="1561228"/>
                </a:lnTo>
                <a:lnTo>
                  <a:pt x="872900" y="1587191"/>
                </a:lnTo>
                <a:lnTo>
                  <a:pt x="914196" y="1611596"/>
                </a:lnTo>
                <a:lnTo>
                  <a:pt x="956842" y="1634405"/>
                </a:lnTo>
                <a:lnTo>
                  <a:pt x="1000766" y="1655578"/>
                </a:lnTo>
                <a:lnTo>
                  <a:pt x="1045894" y="1675077"/>
                </a:lnTo>
                <a:lnTo>
                  <a:pt x="1092155" y="1692862"/>
                </a:lnTo>
                <a:lnTo>
                  <a:pt x="1139473" y="1708894"/>
                </a:lnTo>
                <a:lnTo>
                  <a:pt x="1187778" y="1723134"/>
                </a:lnTo>
                <a:lnTo>
                  <a:pt x="1236995" y="1735543"/>
                </a:lnTo>
                <a:lnTo>
                  <a:pt x="1287051" y="1746083"/>
                </a:lnTo>
                <a:lnTo>
                  <a:pt x="1337874" y="1754713"/>
                </a:lnTo>
                <a:lnTo>
                  <a:pt x="1389390" y="1761396"/>
                </a:lnTo>
                <a:lnTo>
                  <a:pt x="1441526" y="1766091"/>
                </a:lnTo>
                <a:lnTo>
                  <a:pt x="1494210" y="1768760"/>
                </a:lnTo>
                <a:lnTo>
                  <a:pt x="1547367" y="1769364"/>
                </a:lnTo>
                <a:lnTo>
                  <a:pt x="1600221" y="1767898"/>
                </a:lnTo>
                <a:lnTo>
                  <a:pt x="1652399" y="1764428"/>
                </a:lnTo>
                <a:lnTo>
                  <a:pt x="1703846" y="1759001"/>
                </a:lnTo>
                <a:lnTo>
                  <a:pt x="1754506" y="1751665"/>
                </a:lnTo>
                <a:lnTo>
                  <a:pt x="1804320" y="1742464"/>
                </a:lnTo>
                <a:lnTo>
                  <a:pt x="1853234" y="1731447"/>
                </a:lnTo>
                <a:lnTo>
                  <a:pt x="1901190" y="1718661"/>
                </a:lnTo>
                <a:lnTo>
                  <a:pt x="1948131" y="1704151"/>
                </a:lnTo>
                <a:lnTo>
                  <a:pt x="1994002" y="1687966"/>
                </a:lnTo>
                <a:lnTo>
                  <a:pt x="2038746" y="1670151"/>
                </a:lnTo>
                <a:lnTo>
                  <a:pt x="2082306" y="1650753"/>
                </a:lnTo>
                <a:lnTo>
                  <a:pt x="2124626" y="1629820"/>
                </a:lnTo>
                <a:lnTo>
                  <a:pt x="2165648" y="1607398"/>
                </a:lnTo>
                <a:lnTo>
                  <a:pt x="2205317" y="1583534"/>
                </a:lnTo>
                <a:lnTo>
                  <a:pt x="2243576" y="1558275"/>
                </a:lnTo>
                <a:lnTo>
                  <a:pt x="2280369" y="1531668"/>
                </a:lnTo>
                <a:lnTo>
                  <a:pt x="2315638" y="1503759"/>
                </a:lnTo>
                <a:lnTo>
                  <a:pt x="2349328" y="1474595"/>
                </a:lnTo>
                <a:lnTo>
                  <a:pt x="2381381" y="1444223"/>
                </a:lnTo>
                <a:lnTo>
                  <a:pt x="2411742" y="1412691"/>
                </a:lnTo>
                <a:lnTo>
                  <a:pt x="2440353" y="1380044"/>
                </a:lnTo>
                <a:lnTo>
                  <a:pt x="2467158" y="1346329"/>
                </a:lnTo>
                <a:lnTo>
                  <a:pt x="2492101" y="1311594"/>
                </a:lnTo>
                <a:lnTo>
                  <a:pt x="2515125" y="1275885"/>
                </a:lnTo>
                <a:lnTo>
                  <a:pt x="2536173" y="1239249"/>
                </a:lnTo>
                <a:lnTo>
                  <a:pt x="2555189" y="1201733"/>
                </a:lnTo>
                <a:lnTo>
                  <a:pt x="2572117" y="1163384"/>
                </a:lnTo>
                <a:lnTo>
                  <a:pt x="2586899" y="1124248"/>
                </a:lnTo>
                <a:lnTo>
                  <a:pt x="2599479" y="1084372"/>
                </a:lnTo>
                <a:lnTo>
                  <a:pt x="2609801" y="1043804"/>
                </a:lnTo>
                <a:lnTo>
                  <a:pt x="2617809" y="1002589"/>
                </a:lnTo>
                <a:lnTo>
                  <a:pt x="2623444" y="960776"/>
                </a:lnTo>
                <a:lnTo>
                  <a:pt x="2626652" y="918409"/>
                </a:lnTo>
                <a:lnTo>
                  <a:pt x="2627376" y="875538"/>
                </a:lnTo>
                <a:lnTo>
                  <a:pt x="2625571" y="832687"/>
                </a:lnTo>
                <a:lnTo>
                  <a:pt x="2621296" y="790384"/>
                </a:lnTo>
                <a:lnTo>
                  <a:pt x="2614606" y="748674"/>
                </a:lnTo>
                <a:lnTo>
                  <a:pt x="2605561" y="707603"/>
                </a:lnTo>
                <a:lnTo>
                  <a:pt x="2594217" y="667218"/>
                </a:lnTo>
                <a:lnTo>
                  <a:pt x="2580633" y="627563"/>
                </a:lnTo>
                <a:lnTo>
                  <a:pt x="2564866" y="588684"/>
                </a:lnTo>
                <a:lnTo>
                  <a:pt x="2546974" y="550628"/>
                </a:lnTo>
                <a:lnTo>
                  <a:pt x="2527015" y="513441"/>
                </a:lnTo>
                <a:lnTo>
                  <a:pt x="2505046" y="477167"/>
                </a:lnTo>
                <a:lnTo>
                  <a:pt x="2481125" y="441854"/>
                </a:lnTo>
                <a:lnTo>
                  <a:pt x="2455309" y="407546"/>
                </a:lnTo>
                <a:lnTo>
                  <a:pt x="2427658" y="374290"/>
                </a:lnTo>
                <a:lnTo>
                  <a:pt x="2398228" y="342131"/>
                </a:lnTo>
                <a:lnTo>
                  <a:pt x="2367077" y="311116"/>
                </a:lnTo>
                <a:lnTo>
                  <a:pt x="2334262" y="281289"/>
                </a:lnTo>
                <a:lnTo>
                  <a:pt x="2299843" y="252698"/>
                </a:lnTo>
                <a:lnTo>
                  <a:pt x="2263875" y="225387"/>
                </a:lnTo>
                <a:lnTo>
                  <a:pt x="2226417" y="199403"/>
                </a:lnTo>
                <a:lnTo>
                  <a:pt x="2187528" y="174791"/>
                </a:lnTo>
                <a:lnTo>
                  <a:pt x="2147263" y="151598"/>
                </a:lnTo>
                <a:lnTo>
                  <a:pt x="2105682" y="129869"/>
                </a:lnTo>
                <a:lnTo>
                  <a:pt x="2062842" y="109649"/>
                </a:lnTo>
                <a:lnTo>
                  <a:pt x="2018801" y="90986"/>
                </a:lnTo>
                <a:lnTo>
                  <a:pt x="1973616" y="73924"/>
                </a:lnTo>
                <a:lnTo>
                  <a:pt x="1927345" y="58509"/>
                </a:lnTo>
                <a:lnTo>
                  <a:pt x="1880046" y="44788"/>
                </a:lnTo>
                <a:lnTo>
                  <a:pt x="1831776" y="32806"/>
                </a:lnTo>
                <a:lnTo>
                  <a:pt x="1782594" y="22608"/>
                </a:lnTo>
                <a:lnTo>
                  <a:pt x="1732557" y="14242"/>
                </a:lnTo>
                <a:lnTo>
                  <a:pt x="1681723" y="7752"/>
                </a:lnTo>
                <a:lnTo>
                  <a:pt x="1630150" y="3184"/>
                </a:lnTo>
                <a:lnTo>
                  <a:pt x="1577895" y="585"/>
                </a:lnTo>
                <a:lnTo>
                  <a:pt x="15250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4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0" y="1140078"/>
                </a:moveTo>
                <a:lnTo>
                  <a:pt x="445007" y="893826"/>
                </a:lnTo>
                <a:lnTo>
                  <a:pt x="445731" y="850954"/>
                </a:lnTo>
                <a:lnTo>
                  <a:pt x="448939" y="808587"/>
                </a:lnTo>
                <a:lnTo>
                  <a:pt x="454574" y="766774"/>
                </a:lnTo>
                <a:lnTo>
                  <a:pt x="462582" y="725559"/>
                </a:lnTo>
                <a:lnTo>
                  <a:pt x="472904" y="684991"/>
                </a:lnTo>
                <a:lnTo>
                  <a:pt x="485484" y="645115"/>
                </a:lnTo>
                <a:lnTo>
                  <a:pt x="500266" y="605979"/>
                </a:lnTo>
                <a:lnTo>
                  <a:pt x="517194" y="567630"/>
                </a:lnTo>
                <a:lnTo>
                  <a:pt x="536210" y="530114"/>
                </a:lnTo>
                <a:lnTo>
                  <a:pt x="557258" y="493478"/>
                </a:lnTo>
                <a:lnTo>
                  <a:pt x="580282" y="457769"/>
                </a:lnTo>
                <a:lnTo>
                  <a:pt x="605225" y="423034"/>
                </a:lnTo>
                <a:lnTo>
                  <a:pt x="632030" y="389319"/>
                </a:lnTo>
                <a:lnTo>
                  <a:pt x="660641" y="356672"/>
                </a:lnTo>
                <a:lnTo>
                  <a:pt x="691002" y="325140"/>
                </a:lnTo>
                <a:lnTo>
                  <a:pt x="723055" y="294768"/>
                </a:lnTo>
                <a:lnTo>
                  <a:pt x="756745" y="265604"/>
                </a:lnTo>
                <a:lnTo>
                  <a:pt x="792014" y="237695"/>
                </a:lnTo>
                <a:lnTo>
                  <a:pt x="828807" y="211088"/>
                </a:lnTo>
                <a:lnTo>
                  <a:pt x="867066" y="185829"/>
                </a:lnTo>
                <a:lnTo>
                  <a:pt x="906735" y="161965"/>
                </a:lnTo>
                <a:lnTo>
                  <a:pt x="947757" y="139543"/>
                </a:lnTo>
                <a:lnTo>
                  <a:pt x="990077" y="118610"/>
                </a:lnTo>
                <a:lnTo>
                  <a:pt x="1033637" y="99212"/>
                </a:lnTo>
                <a:lnTo>
                  <a:pt x="1078381" y="81397"/>
                </a:lnTo>
                <a:lnTo>
                  <a:pt x="1124252" y="65212"/>
                </a:lnTo>
                <a:lnTo>
                  <a:pt x="1171193" y="50702"/>
                </a:lnTo>
                <a:lnTo>
                  <a:pt x="1219149" y="37916"/>
                </a:lnTo>
                <a:lnTo>
                  <a:pt x="1268063" y="26899"/>
                </a:lnTo>
                <a:lnTo>
                  <a:pt x="1317877" y="17698"/>
                </a:lnTo>
                <a:lnTo>
                  <a:pt x="1368537" y="10362"/>
                </a:lnTo>
                <a:lnTo>
                  <a:pt x="1419984" y="4935"/>
                </a:lnTo>
                <a:lnTo>
                  <a:pt x="1472162" y="1465"/>
                </a:lnTo>
                <a:lnTo>
                  <a:pt x="1525015" y="0"/>
                </a:lnTo>
                <a:lnTo>
                  <a:pt x="1577895" y="585"/>
                </a:lnTo>
                <a:lnTo>
                  <a:pt x="1630150" y="3184"/>
                </a:lnTo>
                <a:lnTo>
                  <a:pt x="1681723" y="7752"/>
                </a:lnTo>
                <a:lnTo>
                  <a:pt x="1732557" y="14242"/>
                </a:lnTo>
                <a:lnTo>
                  <a:pt x="1782594" y="22608"/>
                </a:lnTo>
                <a:lnTo>
                  <a:pt x="1831776" y="32806"/>
                </a:lnTo>
                <a:lnTo>
                  <a:pt x="1880046" y="44788"/>
                </a:lnTo>
                <a:lnTo>
                  <a:pt x="1927345" y="58509"/>
                </a:lnTo>
                <a:lnTo>
                  <a:pt x="1973616" y="73924"/>
                </a:lnTo>
                <a:lnTo>
                  <a:pt x="2018801" y="90986"/>
                </a:lnTo>
                <a:lnTo>
                  <a:pt x="2062842" y="109649"/>
                </a:lnTo>
                <a:lnTo>
                  <a:pt x="2105682" y="129869"/>
                </a:lnTo>
                <a:lnTo>
                  <a:pt x="2147263" y="151598"/>
                </a:lnTo>
                <a:lnTo>
                  <a:pt x="2187528" y="174791"/>
                </a:lnTo>
                <a:lnTo>
                  <a:pt x="2226417" y="199403"/>
                </a:lnTo>
                <a:lnTo>
                  <a:pt x="2263875" y="225387"/>
                </a:lnTo>
                <a:lnTo>
                  <a:pt x="2299843" y="252698"/>
                </a:lnTo>
                <a:lnTo>
                  <a:pt x="2334262" y="281289"/>
                </a:lnTo>
                <a:lnTo>
                  <a:pt x="2367077" y="311116"/>
                </a:lnTo>
                <a:lnTo>
                  <a:pt x="2398228" y="342131"/>
                </a:lnTo>
                <a:lnTo>
                  <a:pt x="2427658" y="374290"/>
                </a:lnTo>
                <a:lnTo>
                  <a:pt x="2455309" y="407546"/>
                </a:lnTo>
                <a:lnTo>
                  <a:pt x="2481125" y="441854"/>
                </a:lnTo>
                <a:lnTo>
                  <a:pt x="2505046" y="477167"/>
                </a:lnTo>
                <a:lnTo>
                  <a:pt x="2527015" y="513441"/>
                </a:lnTo>
                <a:lnTo>
                  <a:pt x="2546974" y="550628"/>
                </a:lnTo>
                <a:lnTo>
                  <a:pt x="2564866" y="588684"/>
                </a:lnTo>
                <a:lnTo>
                  <a:pt x="2580633" y="627563"/>
                </a:lnTo>
                <a:lnTo>
                  <a:pt x="2594217" y="667218"/>
                </a:lnTo>
                <a:lnTo>
                  <a:pt x="2605561" y="707603"/>
                </a:lnTo>
                <a:lnTo>
                  <a:pt x="2614606" y="748674"/>
                </a:lnTo>
                <a:lnTo>
                  <a:pt x="2621296" y="790384"/>
                </a:lnTo>
                <a:lnTo>
                  <a:pt x="2625571" y="832687"/>
                </a:lnTo>
                <a:lnTo>
                  <a:pt x="2627376" y="875538"/>
                </a:lnTo>
                <a:lnTo>
                  <a:pt x="2626652" y="918409"/>
                </a:lnTo>
                <a:lnTo>
                  <a:pt x="2623444" y="960776"/>
                </a:lnTo>
                <a:lnTo>
                  <a:pt x="2617809" y="1002589"/>
                </a:lnTo>
                <a:lnTo>
                  <a:pt x="2609801" y="1043804"/>
                </a:lnTo>
                <a:lnTo>
                  <a:pt x="2599479" y="1084372"/>
                </a:lnTo>
                <a:lnTo>
                  <a:pt x="2586899" y="1124248"/>
                </a:lnTo>
                <a:lnTo>
                  <a:pt x="2572117" y="1163384"/>
                </a:lnTo>
                <a:lnTo>
                  <a:pt x="2555189" y="1201733"/>
                </a:lnTo>
                <a:lnTo>
                  <a:pt x="2536173" y="1239249"/>
                </a:lnTo>
                <a:lnTo>
                  <a:pt x="2515125" y="1275885"/>
                </a:lnTo>
                <a:lnTo>
                  <a:pt x="2492101" y="1311594"/>
                </a:lnTo>
                <a:lnTo>
                  <a:pt x="2467158" y="1346329"/>
                </a:lnTo>
                <a:lnTo>
                  <a:pt x="2440353" y="1380044"/>
                </a:lnTo>
                <a:lnTo>
                  <a:pt x="2411742" y="1412691"/>
                </a:lnTo>
                <a:lnTo>
                  <a:pt x="2381381" y="1444223"/>
                </a:lnTo>
                <a:lnTo>
                  <a:pt x="2349328" y="1474595"/>
                </a:lnTo>
                <a:lnTo>
                  <a:pt x="2315638" y="1503759"/>
                </a:lnTo>
                <a:lnTo>
                  <a:pt x="2280369" y="1531668"/>
                </a:lnTo>
                <a:lnTo>
                  <a:pt x="2243576" y="1558275"/>
                </a:lnTo>
                <a:lnTo>
                  <a:pt x="2205317" y="1583534"/>
                </a:lnTo>
                <a:lnTo>
                  <a:pt x="2165648" y="1607398"/>
                </a:lnTo>
                <a:lnTo>
                  <a:pt x="2124626" y="1629820"/>
                </a:lnTo>
                <a:lnTo>
                  <a:pt x="2082306" y="1650753"/>
                </a:lnTo>
                <a:lnTo>
                  <a:pt x="2038746" y="1670151"/>
                </a:lnTo>
                <a:lnTo>
                  <a:pt x="1994002" y="1687966"/>
                </a:lnTo>
                <a:lnTo>
                  <a:pt x="1948131" y="1704151"/>
                </a:lnTo>
                <a:lnTo>
                  <a:pt x="1901190" y="1718661"/>
                </a:lnTo>
                <a:lnTo>
                  <a:pt x="1853234" y="1731447"/>
                </a:lnTo>
                <a:lnTo>
                  <a:pt x="1804320" y="1742464"/>
                </a:lnTo>
                <a:lnTo>
                  <a:pt x="1754506" y="1751665"/>
                </a:lnTo>
                <a:lnTo>
                  <a:pt x="1703846" y="1759001"/>
                </a:lnTo>
                <a:lnTo>
                  <a:pt x="1652399" y="1764428"/>
                </a:lnTo>
                <a:lnTo>
                  <a:pt x="1600221" y="1767898"/>
                </a:lnTo>
                <a:lnTo>
                  <a:pt x="1547367" y="1769364"/>
                </a:lnTo>
                <a:lnTo>
                  <a:pt x="1494210" y="1768760"/>
                </a:lnTo>
                <a:lnTo>
                  <a:pt x="1441526" y="1766091"/>
                </a:lnTo>
                <a:lnTo>
                  <a:pt x="1389390" y="1761396"/>
                </a:lnTo>
                <a:lnTo>
                  <a:pt x="1337874" y="1754713"/>
                </a:lnTo>
                <a:lnTo>
                  <a:pt x="1287051" y="1746083"/>
                </a:lnTo>
                <a:lnTo>
                  <a:pt x="1236995" y="1735543"/>
                </a:lnTo>
                <a:lnTo>
                  <a:pt x="1187778" y="1723134"/>
                </a:lnTo>
                <a:lnTo>
                  <a:pt x="1139473" y="1708894"/>
                </a:lnTo>
                <a:lnTo>
                  <a:pt x="1092155" y="1692862"/>
                </a:lnTo>
                <a:lnTo>
                  <a:pt x="1045894" y="1675077"/>
                </a:lnTo>
                <a:lnTo>
                  <a:pt x="1000766" y="1655578"/>
                </a:lnTo>
                <a:lnTo>
                  <a:pt x="956842" y="1634405"/>
                </a:lnTo>
                <a:lnTo>
                  <a:pt x="914196" y="1611596"/>
                </a:lnTo>
                <a:lnTo>
                  <a:pt x="872900" y="1587191"/>
                </a:lnTo>
                <a:lnTo>
                  <a:pt x="833029" y="1561228"/>
                </a:lnTo>
                <a:lnTo>
                  <a:pt x="794655" y="1533747"/>
                </a:lnTo>
                <a:lnTo>
                  <a:pt x="757850" y="1504786"/>
                </a:lnTo>
                <a:lnTo>
                  <a:pt x="722689" y="1474385"/>
                </a:lnTo>
                <a:lnTo>
                  <a:pt x="689243" y="1442583"/>
                </a:lnTo>
                <a:lnTo>
                  <a:pt x="657587" y="1409419"/>
                </a:lnTo>
                <a:lnTo>
                  <a:pt x="627793" y="1374932"/>
                </a:lnTo>
                <a:lnTo>
                  <a:pt x="599935" y="1339161"/>
                </a:lnTo>
                <a:lnTo>
                  <a:pt x="574084" y="1302144"/>
                </a:lnTo>
                <a:lnTo>
                  <a:pt x="550315" y="1263922"/>
                </a:lnTo>
                <a:lnTo>
                  <a:pt x="528701" y="1224533"/>
                </a:lnTo>
                <a:lnTo>
                  <a:pt x="0" y="1140078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9367267" y="4690134"/>
            <a:ext cx="2437130" cy="4565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" marR="10160" indent="-1270" algn="ctr">
              <a:spcBef>
                <a:spcPts val="200"/>
              </a:spcBef>
            </a:pPr>
            <a:r>
              <a:rPr lang="en-IN" sz="2800" spc="-10" dirty="0" smtClean="0">
                <a:solidFill>
                  <a:srgbClr val="5F5F5F"/>
                </a:solidFill>
                <a:latin typeface="Comic Sans MS"/>
                <a:cs typeface="Comic Sans MS"/>
              </a:rPr>
              <a:t>Inheritance</a:t>
            </a:r>
            <a:endParaRPr sz="2800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34242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Inheritance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942650" y="1831561"/>
            <a:ext cx="16412660" cy="2844048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19050">
              <a:lnSpc>
                <a:spcPct val="150000"/>
              </a:lnSpc>
            </a:pPr>
            <a:r>
              <a:rPr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Constructors</a:t>
            </a:r>
            <a:endParaRPr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>
              <a:lnSpc>
                <a:spcPct val="150000"/>
              </a:lnSpc>
            </a:pP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Solidity supports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multiple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inheritance by copying code including</a:t>
            </a:r>
            <a:r>
              <a:rPr sz="2000" spc="-24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polymorphism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.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19050" marR="7620" algn="just">
              <a:lnSpc>
                <a:spcPct val="150000"/>
              </a:lnSpc>
            </a:pP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All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function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calls are virtual, which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means that the most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derived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function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is called, except when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 contract name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is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explicitly 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given</a:t>
            </a:r>
            <a:r>
              <a:rPr sz="2000" spc="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.When</a:t>
            </a:r>
            <a:r>
              <a:rPr sz="2000" spc="-5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 contract</a:t>
            </a:r>
            <a:r>
              <a:rPr sz="2000" spc="-2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inherits</a:t>
            </a:r>
            <a:r>
              <a:rPr sz="2000" spc="-3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from</a:t>
            </a:r>
            <a:r>
              <a:rPr sz="2000" spc="-2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multiple</a:t>
            </a:r>
            <a:r>
              <a:rPr sz="2000" spc="-4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contracts,</a:t>
            </a:r>
            <a:r>
              <a:rPr sz="2000" spc="-2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only</a:t>
            </a:r>
            <a:r>
              <a:rPr sz="2000" spc="-2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single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contract</a:t>
            </a:r>
            <a:r>
              <a:rPr sz="2000" spc="-3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is created</a:t>
            </a:r>
            <a:r>
              <a:rPr sz="2000" spc="-4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on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blockchain,</a:t>
            </a:r>
            <a:r>
              <a:rPr sz="2000" spc="-2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and</a:t>
            </a:r>
            <a:r>
              <a:rPr sz="2000" spc="-5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code</a:t>
            </a:r>
            <a:r>
              <a:rPr sz="2000" spc="-2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from 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all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base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contracts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is copied into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created</a:t>
            </a:r>
            <a:r>
              <a:rPr sz="2000" spc="-18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contract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.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19050" algn="just">
              <a:lnSpc>
                <a:spcPct val="150000"/>
              </a:lnSpc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general inheritance system is very similar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to </a:t>
            </a:r>
            <a:r>
              <a:rPr sz="2000" u="sng" spc="-8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Rounded MT Bold" panose="020F0704030504030204" pitchFamily="34" charset="0"/>
                <a:cs typeface="Arial"/>
                <a:hlinkClick r:id="rId5"/>
              </a:rPr>
              <a:t>Python’s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, especially concerning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multiple</a:t>
            </a:r>
            <a:r>
              <a:rPr sz="2000" spc="-18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inheritance.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4" name="object 4"/>
          <p:cNvSpPr txBox="1"/>
          <p:nvPr/>
        </p:nvSpPr>
        <p:spPr>
          <a:xfrm>
            <a:off x="4980088" y="4821507"/>
            <a:ext cx="3434080" cy="32701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pragma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solidity</a:t>
            </a:r>
            <a:r>
              <a:rPr sz="2000" spc="-11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^0.4.0;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4980088" y="5294418"/>
            <a:ext cx="4087712" cy="7579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74320" marR="7620" indent="-256223">
              <a:lnSpc>
                <a:spcPct val="120000"/>
              </a:lnSpc>
              <a:spcBef>
                <a:spcPts val="150"/>
              </a:spcBef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contract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Flower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{ 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address owner;  string</a:t>
            </a:r>
            <a:r>
              <a:rPr sz="2000" spc="-6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flowerType;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4836160" y="6402619"/>
            <a:ext cx="6679054" cy="3168816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74320">
              <a:spcBef>
                <a:spcPts val="150"/>
              </a:spcBef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constructor(string</a:t>
            </a:r>
            <a:r>
              <a:rPr sz="2000" spc="-6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newFlowerType)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/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public{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532448" marR="434340">
              <a:lnSpc>
                <a:spcPct val="120000"/>
              </a:lnSpc>
            </a:pP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owner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= msg.sender;  </a:t>
            </a:r>
            <a:r>
              <a:rPr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flowerType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=</a:t>
            </a:r>
            <a:r>
              <a:rPr sz="2000" spc="-5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newFlowerType;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435"/>
              </a:spcBef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}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 marR="198120" indent="255270">
              <a:spcBef>
                <a:spcPts val="428"/>
              </a:spcBef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function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water() public pure</a:t>
            </a:r>
            <a:r>
              <a:rPr sz="2000" spc="-15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returns 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(string){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532448">
              <a:spcBef>
                <a:spcPts val="435"/>
              </a:spcBef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return </a:t>
            </a:r>
            <a:r>
              <a:rPr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"Aww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thanks, I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love</a:t>
            </a:r>
            <a:r>
              <a:rPr sz="2000" spc="-11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water!";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435"/>
              </a:spcBef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}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>
              <a:spcBef>
                <a:spcPts val="435"/>
              </a:spcBef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}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14010640" y="6734962"/>
            <a:ext cx="3980498" cy="282000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74320" marR="7620" indent="-256223">
              <a:lnSpc>
                <a:spcPct val="120000"/>
              </a:lnSpc>
              <a:spcBef>
                <a:spcPts val="150"/>
              </a:spcBef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contract Jasmine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is</a:t>
            </a:r>
            <a:r>
              <a:rPr sz="2000" spc="-12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Flower("Jasmine"){ 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function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smell() public pure</a:t>
            </a:r>
            <a:r>
              <a:rPr sz="2000" spc="-15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returns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/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(string){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533400">
              <a:spcBef>
                <a:spcPts val="435"/>
              </a:spcBef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return "Mmmmm,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smells</a:t>
            </a:r>
            <a:r>
              <a:rPr sz="2000" spc="-12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good";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428"/>
              </a:spcBef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}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>
              <a:spcBef>
                <a:spcPts val="435"/>
              </a:spcBef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}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20" name="object 7"/>
          <p:cNvSpPr txBox="1"/>
          <p:nvPr/>
        </p:nvSpPr>
        <p:spPr>
          <a:xfrm>
            <a:off x="10712488" y="4893308"/>
            <a:ext cx="4251960" cy="254351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74320" marR="7620" indent="-256223">
              <a:lnSpc>
                <a:spcPct val="120000"/>
              </a:lnSpc>
              <a:spcBef>
                <a:spcPts val="150"/>
              </a:spcBef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contract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Rose is Flower("Rose"){ 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function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pick() public pure</a:t>
            </a:r>
            <a:r>
              <a:rPr sz="2000" spc="-16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returns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/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(string){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533400">
              <a:spcBef>
                <a:spcPts val="435"/>
              </a:spcBef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return</a:t>
            </a:r>
            <a:r>
              <a:rPr sz="2000" spc="-2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"Ouch...";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428"/>
              </a:spcBef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}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>
              <a:spcBef>
                <a:spcPts val="435"/>
              </a:spcBef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}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673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Inheritance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6" name="object 3"/>
          <p:cNvSpPr/>
          <p:nvPr/>
        </p:nvSpPr>
        <p:spPr>
          <a:xfrm>
            <a:off x="998221" y="1817464"/>
            <a:ext cx="7155180" cy="84695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7" name="object 4"/>
          <p:cNvSpPr/>
          <p:nvPr/>
        </p:nvSpPr>
        <p:spPr>
          <a:xfrm>
            <a:off x="10058400" y="1817464"/>
            <a:ext cx="7162800" cy="84695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63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796" y="4673446"/>
            <a:ext cx="1706499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z="7200" b="1" spc="-5" dirty="0" smtClean="0">
                <a:solidFill>
                  <a:prstClr val="black"/>
                </a:solidFill>
                <a:cs typeface="Calibri"/>
              </a:rPr>
              <a:t>Libraries</a:t>
            </a:r>
            <a:endParaRPr sz="7200" b="1" spc="-5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36787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2" name="object 2"/>
          <p:cNvSpPr/>
          <p:nvPr/>
        </p:nvSpPr>
        <p:spPr>
          <a:xfrm>
            <a:off x="5519928" y="2904744"/>
            <a:ext cx="2663952" cy="666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3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1525015" y="0"/>
                </a:moveTo>
                <a:lnTo>
                  <a:pt x="1472162" y="1465"/>
                </a:lnTo>
                <a:lnTo>
                  <a:pt x="1419984" y="4935"/>
                </a:lnTo>
                <a:lnTo>
                  <a:pt x="1368537" y="10362"/>
                </a:lnTo>
                <a:lnTo>
                  <a:pt x="1317877" y="17698"/>
                </a:lnTo>
                <a:lnTo>
                  <a:pt x="1268063" y="26899"/>
                </a:lnTo>
                <a:lnTo>
                  <a:pt x="1219149" y="37916"/>
                </a:lnTo>
                <a:lnTo>
                  <a:pt x="1171193" y="50702"/>
                </a:lnTo>
                <a:lnTo>
                  <a:pt x="1124252" y="65212"/>
                </a:lnTo>
                <a:lnTo>
                  <a:pt x="1078381" y="81397"/>
                </a:lnTo>
                <a:lnTo>
                  <a:pt x="1033637" y="99212"/>
                </a:lnTo>
                <a:lnTo>
                  <a:pt x="990077" y="118610"/>
                </a:lnTo>
                <a:lnTo>
                  <a:pt x="947757" y="139543"/>
                </a:lnTo>
                <a:lnTo>
                  <a:pt x="906735" y="161965"/>
                </a:lnTo>
                <a:lnTo>
                  <a:pt x="867066" y="185829"/>
                </a:lnTo>
                <a:lnTo>
                  <a:pt x="828807" y="211088"/>
                </a:lnTo>
                <a:lnTo>
                  <a:pt x="792014" y="237695"/>
                </a:lnTo>
                <a:lnTo>
                  <a:pt x="756745" y="265604"/>
                </a:lnTo>
                <a:lnTo>
                  <a:pt x="723055" y="294768"/>
                </a:lnTo>
                <a:lnTo>
                  <a:pt x="691002" y="325140"/>
                </a:lnTo>
                <a:lnTo>
                  <a:pt x="660641" y="356672"/>
                </a:lnTo>
                <a:lnTo>
                  <a:pt x="632030" y="389319"/>
                </a:lnTo>
                <a:lnTo>
                  <a:pt x="605225" y="423034"/>
                </a:lnTo>
                <a:lnTo>
                  <a:pt x="580282" y="457769"/>
                </a:lnTo>
                <a:lnTo>
                  <a:pt x="557258" y="493478"/>
                </a:lnTo>
                <a:lnTo>
                  <a:pt x="536210" y="530114"/>
                </a:lnTo>
                <a:lnTo>
                  <a:pt x="517194" y="567630"/>
                </a:lnTo>
                <a:lnTo>
                  <a:pt x="500266" y="605979"/>
                </a:lnTo>
                <a:lnTo>
                  <a:pt x="485484" y="645115"/>
                </a:lnTo>
                <a:lnTo>
                  <a:pt x="472904" y="684991"/>
                </a:lnTo>
                <a:lnTo>
                  <a:pt x="462582" y="725559"/>
                </a:lnTo>
                <a:lnTo>
                  <a:pt x="454574" y="766774"/>
                </a:lnTo>
                <a:lnTo>
                  <a:pt x="448939" y="808587"/>
                </a:lnTo>
                <a:lnTo>
                  <a:pt x="445731" y="850954"/>
                </a:lnTo>
                <a:lnTo>
                  <a:pt x="445007" y="893826"/>
                </a:lnTo>
                <a:lnTo>
                  <a:pt x="0" y="1140078"/>
                </a:lnTo>
                <a:lnTo>
                  <a:pt x="528701" y="1224533"/>
                </a:lnTo>
                <a:lnTo>
                  <a:pt x="550315" y="1263922"/>
                </a:lnTo>
                <a:lnTo>
                  <a:pt x="574084" y="1302144"/>
                </a:lnTo>
                <a:lnTo>
                  <a:pt x="599935" y="1339161"/>
                </a:lnTo>
                <a:lnTo>
                  <a:pt x="627793" y="1374932"/>
                </a:lnTo>
                <a:lnTo>
                  <a:pt x="657587" y="1409419"/>
                </a:lnTo>
                <a:lnTo>
                  <a:pt x="689243" y="1442583"/>
                </a:lnTo>
                <a:lnTo>
                  <a:pt x="722689" y="1474385"/>
                </a:lnTo>
                <a:lnTo>
                  <a:pt x="757850" y="1504786"/>
                </a:lnTo>
                <a:lnTo>
                  <a:pt x="794655" y="1533747"/>
                </a:lnTo>
                <a:lnTo>
                  <a:pt x="833029" y="1561228"/>
                </a:lnTo>
                <a:lnTo>
                  <a:pt x="872900" y="1587191"/>
                </a:lnTo>
                <a:lnTo>
                  <a:pt x="914196" y="1611596"/>
                </a:lnTo>
                <a:lnTo>
                  <a:pt x="956842" y="1634405"/>
                </a:lnTo>
                <a:lnTo>
                  <a:pt x="1000766" y="1655578"/>
                </a:lnTo>
                <a:lnTo>
                  <a:pt x="1045894" y="1675077"/>
                </a:lnTo>
                <a:lnTo>
                  <a:pt x="1092155" y="1692862"/>
                </a:lnTo>
                <a:lnTo>
                  <a:pt x="1139473" y="1708894"/>
                </a:lnTo>
                <a:lnTo>
                  <a:pt x="1187778" y="1723134"/>
                </a:lnTo>
                <a:lnTo>
                  <a:pt x="1236995" y="1735543"/>
                </a:lnTo>
                <a:lnTo>
                  <a:pt x="1287051" y="1746083"/>
                </a:lnTo>
                <a:lnTo>
                  <a:pt x="1337874" y="1754713"/>
                </a:lnTo>
                <a:lnTo>
                  <a:pt x="1389390" y="1761396"/>
                </a:lnTo>
                <a:lnTo>
                  <a:pt x="1441526" y="1766091"/>
                </a:lnTo>
                <a:lnTo>
                  <a:pt x="1494210" y="1768760"/>
                </a:lnTo>
                <a:lnTo>
                  <a:pt x="1547367" y="1769364"/>
                </a:lnTo>
                <a:lnTo>
                  <a:pt x="1600221" y="1767898"/>
                </a:lnTo>
                <a:lnTo>
                  <a:pt x="1652399" y="1764428"/>
                </a:lnTo>
                <a:lnTo>
                  <a:pt x="1703846" y="1759001"/>
                </a:lnTo>
                <a:lnTo>
                  <a:pt x="1754506" y="1751665"/>
                </a:lnTo>
                <a:lnTo>
                  <a:pt x="1804320" y="1742464"/>
                </a:lnTo>
                <a:lnTo>
                  <a:pt x="1853234" y="1731447"/>
                </a:lnTo>
                <a:lnTo>
                  <a:pt x="1901190" y="1718661"/>
                </a:lnTo>
                <a:lnTo>
                  <a:pt x="1948131" y="1704151"/>
                </a:lnTo>
                <a:lnTo>
                  <a:pt x="1994002" y="1687966"/>
                </a:lnTo>
                <a:lnTo>
                  <a:pt x="2038746" y="1670151"/>
                </a:lnTo>
                <a:lnTo>
                  <a:pt x="2082306" y="1650753"/>
                </a:lnTo>
                <a:lnTo>
                  <a:pt x="2124626" y="1629820"/>
                </a:lnTo>
                <a:lnTo>
                  <a:pt x="2165648" y="1607398"/>
                </a:lnTo>
                <a:lnTo>
                  <a:pt x="2205317" y="1583534"/>
                </a:lnTo>
                <a:lnTo>
                  <a:pt x="2243576" y="1558275"/>
                </a:lnTo>
                <a:lnTo>
                  <a:pt x="2280369" y="1531668"/>
                </a:lnTo>
                <a:lnTo>
                  <a:pt x="2315638" y="1503759"/>
                </a:lnTo>
                <a:lnTo>
                  <a:pt x="2349328" y="1474595"/>
                </a:lnTo>
                <a:lnTo>
                  <a:pt x="2381381" y="1444223"/>
                </a:lnTo>
                <a:lnTo>
                  <a:pt x="2411742" y="1412691"/>
                </a:lnTo>
                <a:lnTo>
                  <a:pt x="2440353" y="1380044"/>
                </a:lnTo>
                <a:lnTo>
                  <a:pt x="2467158" y="1346329"/>
                </a:lnTo>
                <a:lnTo>
                  <a:pt x="2492101" y="1311594"/>
                </a:lnTo>
                <a:lnTo>
                  <a:pt x="2515125" y="1275885"/>
                </a:lnTo>
                <a:lnTo>
                  <a:pt x="2536173" y="1239249"/>
                </a:lnTo>
                <a:lnTo>
                  <a:pt x="2555189" y="1201733"/>
                </a:lnTo>
                <a:lnTo>
                  <a:pt x="2572117" y="1163384"/>
                </a:lnTo>
                <a:lnTo>
                  <a:pt x="2586899" y="1124248"/>
                </a:lnTo>
                <a:lnTo>
                  <a:pt x="2599479" y="1084372"/>
                </a:lnTo>
                <a:lnTo>
                  <a:pt x="2609801" y="1043804"/>
                </a:lnTo>
                <a:lnTo>
                  <a:pt x="2617809" y="1002589"/>
                </a:lnTo>
                <a:lnTo>
                  <a:pt x="2623444" y="960776"/>
                </a:lnTo>
                <a:lnTo>
                  <a:pt x="2626652" y="918409"/>
                </a:lnTo>
                <a:lnTo>
                  <a:pt x="2627376" y="875538"/>
                </a:lnTo>
                <a:lnTo>
                  <a:pt x="2625571" y="832687"/>
                </a:lnTo>
                <a:lnTo>
                  <a:pt x="2621296" y="790384"/>
                </a:lnTo>
                <a:lnTo>
                  <a:pt x="2614606" y="748674"/>
                </a:lnTo>
                <a:lnTo>
                  <a:pt x="2605561" y="707603"/>
                </a:lnTo>
                <a:lnTo>
                  <a:pt x="2594217" y="667218"/>
                </a:lnTo>
                <a:lnTo>
                  <a:pt x="2580633" y="627563"/>
                </a:lnTo>
                <a:lnTo>
                  <a:pt x="2564866" y="588684"/>
                </a:lnTo>
                <a:lnTo>
                  <a:pt x="2546974" y="550628"/>
                </a:lnTo>
                <a:lnTo>
                  <a:pt x="2527015" y="513441"/>
                </a:lnTo>
                <a:lnTo>
                  <a:pt x="2505046" y="477167"/>
                </a:lnTo>
                <a:lnTo>
                  <a:pt x="2481125" y="441854"/>
                </a:lnTo>
                <a:lnTo>
                  <a:pt x="2455309" y="407546"/>
                </a:lnTo>
                <a:lnTo>
                  <a:pt x="2427658" y="374290"/>
                </a:lnTo>
                <a:lnTo>
                  <a:pt x="2398228" y="342131"/>
                </a:lnTo>
                <a:lnTo>
                  <a:pt x="2367077" y="311116"/>
                </a:lnTo>
                <a:lnTo>
                  <a:pt x="2334262" y="281289"/>
                </a:lnTo>
                <a:lnTo>
                  <a:pt x="2299843" y="252698"/>
                </a:lnTo>
                <a:lnTo>
                  <a:pt x="2263875" y="225387"/>
                </a:lnTo>
                <a:lnTo>
                  <a:pt x="2226417" y="199403"/>
                </a:lnTo>
                <a:lnTo>
                  <a:pt x="2187528" y="174791"/>
                </a:lnTo>
                <a:lnTo>
                  <a:pt x="2147263" y="151598"/>
                </a:lnTo>
                <a:lnTo>
                  <a:pt x="2105682" y="129869"/>
                </a:lnTo>
                <a:lnTo>
                  <a:pt x="2062842" y="109649"/>
                </a:lnTo>
                <a:lnTo>
                  <a:pt x="2018801" y="90986"/>
                </a:lnTo>
                <a:lnTo>
                  <a:pt x="1973616" y="73924"/>
                </a:lnTo>
                <a:lnTo>
                  <a:pt x="1927345" y="58509"/>
                </a:lnTo>
                <a:lnTo>
                  <a:pt x="1880046" y="44788"/>
                </a:lnTo>
                <a:lnTo>
                  <a:pt x="1831776" y="32806"/>
                </a:lnTo>
                <a:lnTo>
                  <a:pt x="1782594" y="22608"/>
                </a:lnTo>
                <a:lnTo>
                  <a:pt x="1732557" y="14242"/>
                </a:lnTo>
                <a:lnTo>
                  <a:pt x="1681723" y="7752"/>
                </a:lnTo>
                <a:lnTo>
                  <a:pt x="1630150" y="3184"/>
                </a:lnTo>
                <a:lnTo>
                  <a:pt x="1577895" y="585"/>
                </a:lnTo>
                <a:lnTo>
                  <a:pt x="15250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4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0" y="1140078"/>
                </a:moveTo>
                <a:lnTo>
                  <a:pt x="445007" y="893826"/>
                </a:lnTo>
                <a:lnTo>
                  <a:pt x="445731" y="850954"/>
                </a:lnTo>
                <a:lnTo>
                  <a:pt x="448939" y="808587"/>
                </a:lnTo>
                <a:lnTo>
                  <a:pt x="454574" y="766774"/>
                </a:lnTo>
                <a:lnTo>
                  <a:pt x="462582" y="725559"/>
                </a:lnTo>
                <a:lnTo>
                  <a:pt x="472904" y="684991"/>
                </a:lnTo>
                <a:lnTo>
                  <a:pt x="485484" y="645115"/>
                </a:lnTo>
                <a:lnTo>
                  <a:pt x="500266" y="605979"/>
                </a:lnTo>
                <a:lnTo>
                  <a:pt x="517194" y="567630"/>
                </a:lnTo>
                <a:lnTo>
                  <a:pt x="536210" y="530114"/>
                </a:lnTo>
                <a:lnTo>
                  <a:pt x="557258" y="493478"/>
                </a:lnTo>
                <a:lnTo>
                  <a:pt x="580282" y="457769"/>
                </a:lnTo>
                <a:lnTo>
                  <a:pt x="605225" y="423034"/>
                </a:lnTo>
                <a:lnTo>
                  <a:pt x="632030" y="389319"/>
                </a:lnTo>
                <a:lnTo>
                  <a:pt x="660641" y="356672"/>
                </a:lnTo>
                <a:lnTo>
                  <a:pt x="691002" y="325140"/>
                </a:lnTo>
                <a:lnTo>
                  <a:pt x="723055" y="294768"/>
                </a:lnTo>
                <a:lnTo>
                  <a:pt x="756745" y="265604"/>
                </a:lnTo>
                <a:lnTo>
                  <a:pt x="792014" y="237695"/>
                </a:lnTo>
                <a:lnTo>
                  <a:pt x="828807" y="211088"/>
                </a:lnTo>
                <a:lnTo>
                  <a:pt x="867066" y="185829"/>
                </a:lnTo>
                <a:lnTo>
                  <a:pt x="906735" y="161965"/>
                </a:lnTo>
                <a:lnTo>
                  <a:pt x="947757" y="139543"/>
                </a:lnTo>
                <a:lnTo>
                  <a:pt x="990077" y="118610"/>
                </a:lnTo>
                <a:lnTo>
                  <a:pt x="1033637" y="99212"/>
                </a:lnTo>
                <a:lnTo>
                  <a:pt x="1078381" y="81397"/>
                </a:lnTo>
                <a:lnTo>
                  <a:pt x="1124252" y="65212"/>
                </a:lnTo>
                <a:lnTo>
                  <a:pt x="1171193" y="50702"/>
                </a:lnTo>
                <a:lnTo>
                  <a:pt x="1219149" y="37916"/>
                </a:lnTo>
                <a:lnTo>
                  <a:pt x="1268063" y="26899"/>
                </a:lnTo>
                <a:lnTo>
                  <a:pt x="1317877" y="17698"/>
                </a:lnTo>
                <a:lnTo>
                  <a:pt x="1368537" y="10362"/>
                </a:lnTo>
                <a:lnTo>
                  <a:pt x="1419984" y="4935"/>
                </a:lnTo>
                <a:lnTo>
                  <a:pt x="1472162" y="1465"/>
                </a:lnTo>
                <a:lnTo>
                  <a:pt x="1525015" y="0"/>
                </a:lnTo>
                <a:lnTo>
                  <a:pt x="1577895" y="585"/>
                </a:lnTo>
                <a:lnTo>
                  <a:pt x="1630150" y="3184"/>
                </a:lnTo>
                <a:lnTo>
                  <a:pt x="1681723" y="7752"/>
                </a:lnTo>
                <a:lnTo>
                  <a:pt x="1732557" y="14242"/>
                </a:lnTo>
                <a:lnTo>
                  <a:pt x="1782594" y="22608"/>
                </a:lnTo>
                <a:lnTo>
                  <a:pt x="1831776" y="32806"/>
                </a:lnTo>
                <a:lnTo>
                  <a:pt x="1880046" y="44788"/>
                </a:lnTo>
                <a:lnTo>
                  <a:pt x="1927345" y="58509"/>
                </a:lnTo>
                <a:lnTo>
                  <a:pt x="1973616" y="73924"/>
                </a:lnTo>
                <a:lnTo>
                  <a:pt x="2018801" y="90986"/>
                </a:lnTo>
                <a:lnTo>
                  <a:pt x="2062842" y="109649"/>
                </a:lnTo>
                <a:lnTo>
                  <a:pt x="2105682" y="129869"/>
                </a:lnTo>
                <a:lnTo>
                  <a:pt x="2147263" y="151598"/>
                </a:lnTo>
                <a:lnTo>
                  <a:pt x="2187528" y="174791"/>
                </a:lnTo>
                <a:lnTo>
                  <a:pt x="2226417" y="199403"/>
                </a:lnTo>
                <a:lnTo>
                  <a:pt x="2263875" y="225387"/>
                </a:lnTo>
                <a:lnTo>
                  <a:pt x="2299843" y="252698"/>
                </a:lnTo>
                <a:lnTo>
                  <a:pt x="2334262" y="281289"/>
                </a:lnTo>
                <a:lnTo>
                  <a:pt x="2367077" y="311116"/>
                </a:lnTo>
                <a:lnTo>
                  <a:pt x="2398228" y="342131"/>
                </a:lnTo>
                <a:lnTo>
                  <a:pt x="2427658" y="374290"/>
                </a:lnTo>
                <a:lnTo>
                  <a:pt x="2455309" y="407546"/>
                </a:lnTo>
                <a:lnTo>
                  <a:pt x="2481125" y="441854"/>
                </a:lnTo>
                <a:lnTo>
                  <a:pt x="2505046" y="477167"/>
                </a:lnTo>
                <a:lnTo>
                  <a:pt x="2527015" y="513441"/>
                </a:lnTo>
                <a:lnTo>
                  <a:pt x="2546974" y="550628"/>
                </a:lnTo>
                <a:lnTo>
                  <a:pt x="2564866" y="588684"/>
                </a:lnTo>
                <a:lnTo>
                  <a:pt x="2580633" y="627563"/>
                </a:lnTo>
                <a:lnTo>
                  <a:pt x="2594217" y="667218"/>
                </a:lnTo>
                <a:lnTo>
                  <a:pt x="2605561" y="707603"/>
                </a:lnTo>
                <a:lnTo>
                  <a:pt x="2614606" y="748674"/>
                </a:lnTo>
                <a:lnTo>
                  <a:pt x="2621296" y="790384"/>
                </a:lnTo>
                <a:lnTo>
                  <a:pt x="2625571" y="832687"/>
                </a:lnTo>
                <a:lnTo>
                  <a:pt x="2627376" y="875538"/>
                </a:lnTo>
                <a:lnTo>
                  <a:pt x="2626652" y="918409"/>
                </a:lnTo>
                <a:lnTo>
                  <a:pt x="2623444" y="960776"/>
                </a:lnTo>
                <a:lnTo>
                  <a:pt x="2617809" y="1002589"/>
                </a:lnTo>
                <a:lnTo>
                  <a:pt x="2609801" y="1043804"/>
                </a:lnTo>
                <a:lnTo>
                  <a:pt x="2599479" y="1084372"/>
                </a:lnTo>
                <a:lnTo>
                  <a:pt x="2586899" y="1124248"/>
                </a:lnTo>
                <a:lnTo>
                  <a:pt x="2572117" y="1163384"/>
                </a:lnTo>
                <a:lnTo>
                  <a:pt x="2555189" y="1201733"/>
                </a:lnTo>
                <a:lnTo>
                  <a:pt x="2536173" y="1239249"/>
                </a:lnTo>
                <a:lnTo>
                  <a:pt x="2515125" y="1275885"/>
                </a:lnTo>
                <a:lnTo>
                  <a:pt x="2492101" y="1311594"/>
                </a:lnTo>
                <a:lnTo>
                  <a:pt x="2467158" y="1346329"/>
                </a:lnTo>
                <a:lnTo>
                  <a:pt x="2440353" y="1380044"/>
                </a:lnTo>
                <a:lnTo>
                  <a:pt x="2411742" y="1412691"/>
                </a:lnTo>
                <a:lnTo>
                  <a:pt x="2381381" y="1444223"/>
                </a:lnTo>
                <a:lnTo>
                  <a:pt x="2349328" y="1474595"/>
                </a:lnTo>
                <a:lnTo>
                  <a:pt x="2315638" y="1503759"/>
                </a:lnTo>
                <a:lnTo>
                  <a:pt x="2280369" y="1531668"/>
                </a:lnTo>
                <a:lnTo>
                  <a:pt x="2243576" y="1558275"/>
                </a:lnTo>
                <a:lnTo>
                  <a:pt x="2205317" y="1583534"/>
                </a:lnTo>
                <a:lnTo>
                  <a:pt x="2165648" y="1607398"/>
                </a:lnTo>
                <a:lnTo>
                  <a:pt x="2124626" y="1629820"/>
                </a:lnTo>
                <a:lnTo>
                  <a:pt x="2082306" y="1650753"/>
                </a:lnTo>
                <a:lnTo>
                  <a:pt x="2038746" y="1670151"/>
                </a:lnTo>
                <a:lnTo>
                  <a:pt x="1994002" y="1687966"/>
                </a:lnTo>
                <a:lnTo>
                  <a:pt x="1948131" y="1704151"/>
                </a:lnTo>
                <a:lnTo>
                  <a:pt x="1901190" y="1718661"/>
                </a:lnTo>
                <a:lnTo>
                  <a:pt x="1853234" y="1731447"/>
                </a:lnTo>
                <a:lnTo>
                  <a:pt x="1804320" y="1742464"/>
                </a:lnTo>
                <a:lnTo>
                  <a:pt x="1754506" y="1751665"/>
                </a:lnTo>
                <a:lnTo>
                  <a:pt x="1703846" y="1759001"/>
                </a:lnTo>
                <a:lnTo>
                  <a:pt x="1652399" y="1764428"/>
                </a:lnTo>
                <a:lnTo>
                  <a:pt x="1600221" y="1767898"/>
                </a:lnTo>
                <a:lnTo>
                  <a:pt x="1547367" y="1769364"/>
                </a:lnTo>
                <a:lnTo>
                  <a:pt x="1494210" y="1768760"/>
                </a:lnTo>
                <a:lnTo>
                  <a:pt x="1441526" y="1766091"/>
                </a:lnTo>
                <a:lnTo>
                  <a:pt x="1389390" y="1761396"/>
                </a:lnTo>
                <a:lnTo>
                  <a:pt x="1337874" y="1754713"/>
                </a:lnTo>
                <a:lnTo>
                  <a:pt x="1287051" y="1746083"/>
                </a:lnTo>
                <a:lnTo>
                  <a:pt x="1236995" y="1735543"/>
                </a:lnTo>
                <a:lnTo>
                  <a:pt x="1187778" y="1723134"/>
                </a:lnTo>
                <a:lnTo>
                  <a:pt x="1139473" y="1708894"/>
                </a:lnTo>
                <a:lnTo>
                  <a:pt x="1092155" y="1692862"/>
                </a:lnTo>
                <a:lnTo>
                  <a:pt x="1045894" y="1675077"/>
                </a:lnTo>
                <a:lnTo>
                  <a:pt x="1000766" y="1655578"/>
                </a:lnTo>
                <a:lnTo>
                  <a:pt x="956842" y="1634405"/>
                </a:lnTo>
                <a:lnTo>
                  <a:pt x="914196" y="1611596"/>
                </a:lnTo>
                <a:lnTo>
                  <a:pt x="872900" y="1587191"/>
                </a:lnTo>
                <a:lnTo>
                  <a:pt x="833029" y="1561228"/>
                </a:lnTo>
                <a:lnTo>
                  <a:pt x="794655" y="1533747"/>
                </a:lnTo>
                <a:lnTo>
                  <a:pt x="757850" y="1504786"/>
                </a:lnTo>
                <a:lnTo>
                  <a:pt x="722689" y="1474385"/>
                </a:lnTo>
                <a:lnTo>
                  <a:pt x="689243" y="1442583"/>
                </a:lnTo>
                <a:lnTo>
                  <a:pt x="657587" y="1409419"/>
                </a:lnTo>
                <a:lnTo>
                  <a:pt x="627793" y="1374932"/>
                </a:lnTo>
                <a:lnTo>
                  <a:pt x="599935" y="1339161"/>
                </a:lnTo>
                <a:lnTo>
                  <a:pt x="574084" y="1302144"/>
                </a:lnTo>
                <a:lnTo>
                  <a:pt x="550315" y="1263922"/>
                </a:lnTo>
                <a:lnTo>
                  <a:pt x="528701" y="1224533"/>
                </a:lnTo>
                <a:lnTo>
                  <a:pt x="0" y="1140078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9367267" y="4690134"/>
            <a:ext cx="2437130" cy="4565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" marR="10160" indent="-1270" algn="ctr">
              <a:spcBef>
                <a:spcPts val="200"/>
              </a:spcBef>
            </a:pPr>
            <a:r>
              <a:rPr lang="en-IN" sz="2800" spc="-10" dirty="0" smtClean="0">
                <a:solidFill>
                  <a:srgbClr val="5F5F5F"/>
                </a:solidFill>
                <a:latin typeface="Comic Sans MS"/>
                <a:cs typeface="Comic Sans MS"/>
              </a:rPr>
              <a:t>Library</a:t>
            </a:r>
            <a:endParaRPr sz="2800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9056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Introduction to </a:t>
            </a:r>
            <a:r>
              <a:rPr lang="en-US" dirty="0" smtClean="0">
                <a:solidFill>
                  <a:schemeClr val="tx2"/>
                </a:solidFill>
              </a:rPr>
              <a:t>Solidity..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934210" y="1925974"/>
            <a:ext cx="16417644" cy="8452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>
              <a:lnSpc>
                <a:spcPct val="150000"/>
              </a:lnSpc>
            </a:pPr>
            <a:r>
              <a:rPr lang="en-IN"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Doxygen </a:t>
            </a:r>
            <a:r>
              <a:rPr lang="en-IN"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type</a:t>
            </a:r>
            <a:r>
              <a:rPr lang="en-IN"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comments</a:t>
            </a:r>
          </a:p>
          <a:p>
            <a:pPr marL="19050" marR="7620">
              <a:lnSpc>
                <a:spcPct val="150000"/>
              </a:lnSpc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Provides a confirmation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text which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is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shown to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users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when they attempt to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invoke a  function.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>
              <a:lnSpc>
                <a:spcPct val="150000"/>
              </a:lnSpc>
            </a:pPr>
            <a:endParaRPr lang="en-IN" sz="2400" dirty="0">
              <a:latin typeface="Arial Rounded MT Bold" panose="020F0704030504030204" pitchFamily="34" charset="0"/>
              <a:cs typeface="Times New Roman"/>
            </a:endParaRPr>
          </a:p>
          <a:p>
            <a:pPr marL="19050">
              <a:lnSpc>
                <a:spcPct val="150000"/>
              </a:lnSpc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pragma solidity</a:t>
            </a:r>
            <a:r>
              <a:rPr lang="en-IN" sz="2000" spc="-9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^0.4.0;</a:t>
            </a:r>
            <a:endParaRPr lang="en-IN" sz="2000" dirty="0">
              <a:latin typeface="Arial Rounded MT Bold" panose="020F07040305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IN" sz="2000" dirty="0">
              <a:latin typeface="Arial Rounded MT Bold" panose="020F0704030504030204" pitchFamily="34" charset="0"/>
              <a:cs typeface="Courier New" panose="02070309020205020404" pitchFamily="49" charset="0"/>
            </a:endParaRPr>
          </a:p>
          <a:p>
            <a:pPr marL="19050" marR="8529638">
              <a:lnSpc>
                <a:spcPct val="150000"/>
              </a:lnSpc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/** @title Shape </a:t>
            </a:r>
            <a:r>
              <a:rPr lang="en-IN"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calculator.</a:t>
            </a:r>
            <a:r>
              <a:rPr lang="en-IN" sz="2000" spc="-217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*/  contract ShapeCalculator</a:t>
            </a:r>
            <a:r>
              <a:rPr lang="en-IN" sz="2000" spc="-158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{</a:t>
            </a:r>
            <a:endParaRPr lang="en-IN" sz="2000" dirty="0">
              <a:latin typeface="Arial Rounded MT Bold" panose="020F0704030504030204" pitchFamily="34" charset="0"/>
              <a:cs typeface="Courier New" panose="02070309020205020404" pitchFamily="49" charset="0"/>
            </a:endParaRPr>
          </a:p>
          <a:p>
            <a:pPr marL="315278">
              <a:lnSpc>
                <a:spcPct val="150000"/>
              </a:lnSpc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/** @dev Calculates a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rectangle's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surface and</a:t>
            </a:r>
            <a:r>
              <a:rPr lang="en-IN" sz="2000" spc="-285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 </a:t>
            </a:r>
            <a:r>
              <a:rPr lang="en-IN"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perimeter.</a:t>
            </a:r>
            <a:endParaRPr lang="en-IN" sz="2000" dirty="0">
              <a:latin typeface="Arial Rounded MT Bold" panose="020F0704030504030204" pitchFamily="34" charset="0"/>
              <a:cs typeface="Courier New" panose="02070309020205020404" pitchFamily="49" charset="0"/>
            </a:endParaRPr>
          </a:p>
          <a:p>
            <a:pPr marL="640080" indent="-178118">
              <a:lnSpc>
                <a:spcPct val="150000"/>
              </a:lnSpc>
              <a:buChar char="*"/>
              <a:tabLst>
                <a:tab pos="641033" algn="l"/>
              </a:tabLst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@param w </a:t>
            </a:r>
            <a:r>
              <a:rPr lang="en-IN" sz="2000" spc="8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Width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of the</a:t>
            </a:r>
            <a:r>
              <a:rPr lang="en-IN" sz="2000" spc="-195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rectangle.</a:t>
            </a:r>
            <a:endParaRPr lang="en-IN" sz="2000" dirty="0">
              <a:latin typeface="Arial Rounded MT Bold" panose="020F0704030504030204" pitchFamily="34" charset="0"/>
              <a:cs typeface="Courier New" panose="02070309020205020404" pitchFamily="49" charset="0"/>
            </a:endParaRPr>
          </a:p>
          <a:p>
            <a:pPr marL="640080" indent="-178118">
              <a:lnSpc>
                <a:spcPct val="150000"/>
              </a:lnSpc>
              <a:buChar char="*"/>
              <a:tabLst>
                <a:tab pos="641033" algn="l"/>
              </a:tabLst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@param h Height of the</a:t>
            </a:r>
            <a:r>
              <a:rPr lang="en-IN" sz="2000" spc="-15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rectangle.</a:t>
            </a:r>
            <a:endParaRPr lang="en-IN" sz="2000" dirty="0">
              <a:latin typeface="Arial Rounded MT Bold" panose="020F0704030504030204" pitchFamily="34" charset="0"/>
              <a:cs typeface="Courier New" panose="02070309020205020404" pitchFamily="49" charset="0"/>
            </a:endParaRPr>
          </a:p>
          <a:p>
            <a:pPr marL="640080" indent="-178118">
              <a:lnSpc>
                <a:spcPct val="150000"/>
              </a:lnSpc>
              <a:buChar char="*"/>
              <a:tabLst>
                <a:tab pos="641033" algn="l"/>
              </a:tabLst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@return s The calculated</a:t>
            </a:r>
            <a:r>
              <a:rPr lang="en-IN" sz="2000" spc="-225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surface.</a:t>
            </a:r>
            <a:endParaRPr lang="en-IN" sz="2000" dirty="0">
              <a:latin typeface="Arial Rounded MT Bold" panose="020F0704030504030204" pitchFamily="34" charset="0"/>
              <a:cs typeface="Courier New" panose="02070309020205020404" pitchFamily="49" charset="0"/>
            </a:endParaRPr>
          </a:p>
          <a:p>
            <a:pPr marL="640080" indent="-178118">
              <a:lnSpc>
                <a:spcPct val="150000"/>
              </a:lnSpc>
              <a:buChar char="*"/>
              <a:tabLst>
                <a:tab pos="641033" algn="l"/>
              </a:tabLst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@return p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The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calculated</a:t>
            </a:r>
            <a:r>
              <a:rPr lang="en-IN" sz="2000" spc="-21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 </a:t>
            </a:r>
            <a:r>
              <a:rPr lang="en-IN"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perimeter.</a:t>
            </a:r>
            <a:endParaRPr lang="en-IN" sz="2000" dirty="0">
              <a:latin typeface="Arial Rounded MT Bold" panose="020F0704030504030204" pitchFamily="34" charset="0"/>
              <a:cs typeface="Courier New" panose="02070309020205020404" pitchFamily="49" charset="0"/>
            </a:endParaRPr>
          </a:p>
          <a:p>
            <a:pPr marL="461963">
              <a:lnSpc>
                <a:spcPct val="150000"/>
              </a:lnSpc>
            </a:pPr>
            <a:r>
              <a:rPr lang="en-IN" sz="2000" spc="8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*/</a:t>
            </a:r>
            <a:endParaRPr lang="en-IN" sz="2000" dirty="0">
              <a:latin typeface="Arial Rounded MT Bold" panose="020F0704030504030204" pitchFamily="34" charset="0"/>
              <a:cs typeface="Courier New" panose="02070309020205020404" pitchFamily="49" charset="0"/>
            </a:endParaRPr>
          </a:p>
          <a:p>
            <a:pPr marL="610551" marR="3767138" indent="-295275">
              <a:lnSpc>
                <a:spcPct val="150000"/>
              </a:lnSpc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function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rectangle(uint </a:t>
            </a:r>
            <a:r>
              <a:rPr lang="en-IN" sz="2000" spc="-68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w,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uint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h) public pure returns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(uint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s,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uint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p)</a:t>
            </a:r>
            <a:r>
              <a:rPr lang="en-IN" sz="2000" spc="-248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{  s = w *</a:t>
            </a:r>
            <a:r>
              <a:rPr lang="en-IN" sz="2000" spc="-6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h;</a:t>
            </a:r>
            <a:endParaRPr lang="en-IN" sz="2000" dirty="0">
              <a:latin typeface="Arial Rounded MT Bold" panose="020F0704030504030204" pitchFamily="34" charset="0"/>
              <a:cs typeface="Courier New" panose="02070309020205020404" pitchFamily="49" charset="0"/>
            </a:endParaRPr>
          </a:p>
          <a:p>
            <a:pPr marL="610551">
              <a:lnSpc>
                <a:spcPct val="150000"/>
              </a:lnSpc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p = 2 * (w +</a:t>
            </a:r>
            <a:r>
              <a:rPr lang="en-IN" sz="2000" spc="-127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h);</a:t>
            </a:r>
            <a:endParaRPr lang="en-IN" sz="2000" dirty="0">
              <a:latin typeface="Arial Rounded MT Bold" panose="020F0704030504030204" pitchFamily="34" charset="0"/>
              <a:cs typeface="Courier New" panose="02070309020205020404" pitchFamily="49" charset="0"/>
            </a:endParaRPr>
          </a:p>
          <a:p>
            <a:pPr marL="315278">
              <a:lnSpc>
                <a:spcPct val="150000"/>
              </a:lnSpc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}</a:t>
            </a:r>
            <a:endParaRPr lang="en-IN" sz="2000" dirty="0">
              <a:latin typeface="Arial Rounded MT Bold" panose="020F0704030504030204" pitchFamily="34" charset="0"/>
              <a:cs typeface="Courier New" panose="02070309020205020404" pitchFamily="49" charset="0"/>
            </a:endParaRPr>
          </a:p>
          <a:p>
            <a:pPr marL="19050">
              <a:lnSpc>
                <a:spcPct val="150000"/>
              </a:lnSpc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Courier New" panose="02070309020205020404" pitchFamily="49" charset="0"/>
              </a:rPr>
              <a:t>}</a:t>
            </a:r>
            <a:endParaRPr lang="en-IN" sz="2000" dirty="0">
              <a:latin typeface="Arial Rounded MT Bold" panose="020F0704030504030204" pitchFamily="34" charset="0"/>
              <a:cs typeface="Courier New" panose="02070309020205020404" pitchFamily="49" charset="0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lang="en-IN" sz="2000" spc="-5" dirty="0" smtClean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lang="en-IN" sz="2000" spc="-5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952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</a:rPr>
              <a:t>Library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937666" y="1898650"/>
            <a:ext cx="16417644" cy="65421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lang="en-IN" sz="2000" spc="-23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Library.sol</a:t>
            </a:r>
            <a:endParaRPr lang="en-IN"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 marR="5669280">
              <a:lnSpc>
                <a:spcPts val="5190"/>
              </a:lnSpc>
              <a:spcBef>
                <a:spcPts val="668"/>
              </a:spcBef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pragma solidity</a:t>
            </a:r>
            <a:r>
              <a:rPr lang="en-IN" sz="2000" spc="-75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^0.4.0; 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library IntExtended</a:t>
            </a:r>
            <a:r>
              <a:rPr lang="en-IN" sz="2000" spc="-83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{</a:t>
            </a:r>
          </a:p>
          <a:p>
            <a:pPr>
              <a:spcBef>
                <a:spcPts val="15"/>
              </a:spcBef>
            </a:pPr>
            <a:endParaRPr lang="en-IN" sz="2000" dirty="0">
              <a:latin typeface="Arial Rounded MT Bold" panose="020F0704030504030204" pitchFamily="34" charset="0"/>
              <a:cs typeface="Times New Roman"/>
            </a:endParaRPr>
          </a:p>
          <a:p>
            <a:pPr marL="533400" marR="2079308" indent="-259080">
              <a:lnSpc>
                <a:spcPct val="120000"/>
              </a:lnSpc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function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increment(uint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_self)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public pure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returns (uint)</a:t>
            </a:r>
            <a:r>
              <a:rPr lang="en-IN" sz="2000" spc="-188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{  return</a:t>
            </a:r>
            <a:r>
              <a:rPr lang="en-IN" sz="2000" spc="-23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_self+1;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435"/>
              </a:spcBef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}</a:t>
            </a:r>
          </a:p>
          <a:p>
            <a:pPr>
              <a:spcBef>
                <a:spcPts val="8"/>
              </a:spcBef>
            </a:pPr>
            <a:endParaRPr lang="en-IN" sz="2000" dirty="0">
              <a:latin typeface="Arial Rounded MT Bold" panose="020F0704030504030204" pitchFamily="34" charset="0"/>
              <a:cs typeface="Times New Roman"/>
            </a:endParaRPr>
          </a:p>
          <a:p>
            <a:pPr marL="533400" marR="2001203" indent="-259080">
              <a:lnSpc>
                <a:spcPct val="120000"/>
              </a:lnSpc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function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decrement(uint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_self)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public pure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returns (uint)</a:t>
            </a:r>
            <a:r>
              <a:rPr lang="en-IN" sz="2000" spc="-18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{  return</a:t>
            </a:r>
            <a:r>
              <a:rPr lang="en-IN" sz="2000" spc="-23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_self-1;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435"/>
              </a:spcBef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}</a:t>
            </a:r>
          </a:p>
          <a:p>
            <a:pPr>
              <a:spcBef>
                <a:spcPts val="8"/>
              </a:spcBef>
            </a:pPr>
            <a:endParaRPr lang="en-IN" sz="2000" dirty="0">
              <a:latin typeface="Arial Rounded MT Bold" panose="020F0704030504030204" pitchFamily="34" charset="0"/>
              <a:cs typeface="Times New Roman"/>
            </a:endParaRPr>
          </a:p>
          <a:p>
            <a:pPr marL="533400" marR="20003" indent="-259080">
              <a:lnSpc>
                <a:spcPct val="120000"/>
              </a:lnSpc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function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incrementByValue(uint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_self,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uint _value) public pure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returns (uint) {  return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_self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+</a:t>
            </a:r>
            <a:r>
              <a:rPr lang="en-IN" sz="2000" spc="-45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_value;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428"/>
              </a:spcBef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}</a:t>
            </a:r>
          </a:p>
          <a:p>
            <a:pPr>
              <a:spcBef>
                <a:spcPts val="8"/>
              </a:spcBef>
            </a:pPr>
            <a:endParaRPr lang="en-IN" sz="2000" dirty="0">
              <a:latin typeface="Arial Rounded MT Bold" panose="020F0704030504030204" pitchFamily="34" charset="0"/>
              <a:cs typeface="Times New Roman"/>
            </a:endParaRPr>
          </a:p>
          <a:p>
            <a:pPr marL="533400" marR="7620" indent="-259080">
              <a:lnSpc>
                <a:spcPct val="120000"/>
              </a:lnSpc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function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decrementByValue(uint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_self,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uint _value)public pure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returns (uint) {  return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_self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-</a:t>
            </a:r>
            <a:r>
              <a:rPr lang="en-IN" sz="2000" spc="-3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_value;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435"/>
              </a:spcBef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}</a:t>
            </a:r>
          </a:p>
          <a:p>
            <a:pPr marL="19050">
              <a:spcBef>
                <a:spcPts val="435"/>
              </a:spcBef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}</a:t>
            </a: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lang="en-IN" sz="2000" spc="-5" dirty="0" smtClean="0">
              <a:latin typeface="Arial Rounded MT Bold" panose="020F0704030504030204" pitchFamily="34" charset="0"/>
              <a:cs typeface="Calibri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lang="en-IN" sz="2000" spc="-5" dirty="0">
              <a:latin typeface="Arial Rounded MT Bold" panose="020F0704030504030204" pitchFamily="34" charset="0"/>
              <a:cs typeface="Calibri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sz="2000" dirty="0"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583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Library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937666" y="1898650"/>
            <a:ext cx="16816934" cy="741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 marR="9511665">
              <a:lnSpc>
                <a:spcPct val="120000"/>
              </a:lnSpc>
              <a:spcBef>
                <a:spcPts val="150"/>
              </a:spcBef>
            </a:pPr>
            <a:r>
              <a:rPr lang="en-IN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pragma solidity </a:t>
            </a:r>
            <a:r>
              <a:rPr lang="en-IN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^0.4.0;  </a:t>
            </a:r>
            <a:r>
              <a:rPr lang="en-IN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import </a:t>
            </a:r>
            <a:r>
              <a:rPr lang="en-IN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"browser/</a:t>
            </a:r>
            <a:r>
              <a:rPr lang="en-IN" spc="-15" dirty="0" err="1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Library.sol</a:t>
            </a:r>
            <a:r>
              <a:rPr lang="en-IN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";  </a:t>
            </a:r>
            <a:r>
              <a:rPr lang="en-IN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contract </a:t>
            </a:r>
            <a:r>
              <a:rPr lang="en-IN" spc="-2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TestLibrary</a:t>
            </a:r>
            <a:r>
              <a:rPr lang="en-IN" spc="-9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{</a:t>
            </a:r>
            <a:endParaRPr lang="en-IN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428"/>
              </a:spcBef>
            </a:pPr>
            <a:r>
              <a:rPr lang="en-IN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using IntExtended </a:t>
            </a:r>
            <a:r>
              <a:rPr lang="en-IN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for</a:t>
            </a:r>
            <a:r>
              <a:rPr lang="en-IN" spc="-7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uint;</a:t>
            </a:r>
            <a:endParaRPr lang="en-IN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>
              <a:spcBef>
                <a:spcPts val="8"/>
              </a:spcBef>
            </a:pPr>
            <a:endParaRPr lang="en-IN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533400" marR="5838825" indent="-259080">
              <a:lnSpc>
                <a:spcPct val="120000"/>
              </a:lnSpc>
              <a:spcBef>
                <a:spcPts val="8"/>
              </a:spcBef>
            </a:pPr>
            <a:r>
              <a:rPr lang="en-IN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function </a:t>
            </a:r>
            <a:r>
              <a:rPr lang="en-IN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testIncrement1(uint _base) public pure </a:t>
            </a:r>
            <a:r>
              <a:rPr lang="en-IN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returns (uint) {  return</a:t>
            </a:r>
            <a:r>
              <a:rPr lang="en-IN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IntExtended.increment(_base);</a:t>
            </a:r>
            <a:endParaRPr lang="en-IN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428"/>
              </a:spcBef>
            </a:pPr>
            <a:r>
              <a:rPr lang="en-IN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}</a:t>
            </a:r>
            <a:endParaRPr lang="en-IN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endParaRPr lang="en-IN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468630" marR="7620" indent="-194309">
              <a:lnSpc>
                <a:spcPct val="120100"/>
              </a:lnSpc>
            </a:pPr>
            <a:r>
              <a:rPr lang="en-IN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// </a:t>
            </a:r>
            <a:r>
              <a:rPr lang="en-IN" spc="-15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Apply </a:t>
            </a:r>
            <a:r>
              <a:rPr lang="en-IN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the library </a:t>
            </a:r>
            <a:r>
              <a:rPr lang="en-IN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to </a:t>
            </a:r>
            <a:r>
              <a:rPr lang="en-IN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the </a:t>
            </a:r>
            <a:r>
              <a:rPr lang="en-IN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uint </a:t>
            </a:r>
            <a:r>
              <a:rPr lang="en-IN" spc="-15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type </a:t>
            </a:r>
            <a:r>
              <a:rPr lang="en-IN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instead. Note that </a:t>
            </a:r>
            <a:r>
              <a:rPr lang="en-IN" spc="-23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you </a:t>
            </a:r>
            <a:r>
              <a:rPr lang="en-IN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don't need to </a:t>
            </a:r>
            <a:r>
              <a:rPr lang="en-IN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supply the </a:t>
            </a:r>
            <a:r>
              <a:rPr lang="en-IN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number as </a:t>
            </a:r>
            <a:r>
              <a:rPr lang="en-IN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the first argument  </a:t>
            </a:r>
            <a:r>
              <a:rPr lang="en-IN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to </a:t>
            </a:r>
            <a:r>
              <a:rPr lang="en-IN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such a function since </a:t>
            </a:r>
            <a:r>
              <a:rPr lang="en-IN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it </a:t>
            </a:r>
            <a:r>
              <a:rPr lang="en-IN" spc="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will </a:t>
            </a:r>
            <a:r>
              <a:rPr lang="en-IN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default </a:t>
            </a:r>
            <a:r>
              <a:rPr lang="en-IN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to </a:t>
            </a:r>
            <a:r>
              <a:rPr lang="en-IN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the object </a:t>
            </a:r>
            <a:r>
              <a:rPr lang="en-IN" spc="-15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you're </a:t>
            </a:r>
            <a:r>
              <a:rPr lang="en-IN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calling the method</a:t>
            </a:r>
            <a:r>
              <a:rPr lang="en-IN" spc="21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on</a:t>
            </a:r>
          </a:p>
          <a:p>
            <a:pPr marL="533400" marR="5838825" indent="-259080">
              <a:lnSpc>
                <a:spcPct val="120000"/>
              </a:lnSpc>
            </a:pPr>
            <a:r>
              <a:rPr lang="en-IN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function </a:t>
            </a:r>
            <a:r>
              <a:rPr lang="en-IN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testIncrement2(uint _base) public pure </a:t>
            </a:r>
            <a:r>
              <a:rPr lang="en-IN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returns (uint) {  return</a:t>
            </a:r>
            <a:r>
              <a:rPr lang="en-IN" spc="-2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_base.increment();</a:t>
            </a:r>
            <a:endParaRPr lang="en-IN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435"/>
              </a:spcBef>
            </a:pPr>
            <a:r>
              <a:rPr lang="en-IN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}</a:t>
            </a:r>
            <a:endParaRPr lang="en-IN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533400" marR="5866448" indent="-259080">
              <a:lnSpc>
                <a:spcPts val="2595"/>
              </a:lnSpc>
              <a:spcBef>
                <a:spcPts val="158"/>
              </a:spcBef>
            </a:pPr>
            <a:r>
              <a:rPr lang="en-IN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function </a:t>
            </a:r>
            <a:r>
              <a:rPr lang="en-IN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testDecrement(uint _base) public pure </a:t>
            </a:r>
            <a:r>
              <a:rPr lang="en-IN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returns (uint) {  return</a:t>
            </a:r>
            <a:r>
              <a:rPr lang="en-IN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IntExtended.decrement(_base);</a:t>
            </a:r>
            <a:endParaRPr lang="en-IN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270"/>
              </a:spcBef>
            </a:pPr>
            <a:r>
              <a:rPr lang="en-IN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}</a:t>
            </a:r>
            <a:endParaRPr lang="en-IN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533400" marR="3907155" indent="-259080">
              <a:lnSpc>
                <a:spcPct val="120000"/>
              </a:lnSpc>
            </a:pPr>
            <a:r>
              <a:rPr lang="en-IN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function </a:t>
            </a:r>
            <a:r>
              <a:rPr lang="en-IN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testIncrementByValue(uint </a:t>
            </a:r>
            <a:r>
              <a:rPr lang="en-IN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_base, uint _value) public pure </a:t>
            </a:r>
            <a:r>
              <a:rPr lang="en-IN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returns (uint) {  return</a:t>
            </a:r>
            <a:r>
              <a:rPr lang="en-IN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_base.incrementByValue(_value);</a:t>
            </a:r>
            <a:endParaRPr lang="en-IN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435"/>
              </a:spcBef>
            </a:pPr>
            <a:r>
              <a:rPr lang="en-IN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}</a:t>
            </a:r>
            <a:endParaRPr lang="en-IN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>
              <a:spcBef>
                <a:spcPts val="8"/>
              </a:spcBef>
            </a:pPr>
            <a:endParaRPr lang="en-IN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274320"/>
            <a:r>
              <a:rPr lang="en-IN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function </a:t>
            </a:r>
            <a:r>
              <a:rPr lang="en-IN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testDecrementByValue(uint </a:t>
            </a:r>
            <a:r>
              <a:rPr lang="en-IN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_base, uint </a:t>
            </a:r>
            <a:r>
              <a:rPr lang="en-IN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_value) </a:t>
            </a:r>
            <a:r>
              <a:rPr lang="en-IN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public pure returns (uint)</a:t>
            </a:r>
            <a:r>
              <a:rPr lang="en-IN" spc="-22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{</a:t>
            </a:r>
            <a:endParaRPr lang="en-IN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533400">
              <a:spcBef>
                <a:spcPts val="435"/>
              </a:spcBef>
            </a:pPr>
            <a:r>
              <a:rPr lang="en-IN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return</a:t>
            </a:r>
            <a:r>
              <a:rPr lang="en-IN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_base.decrementByValue(_value);</a:t>
            </a:r>
            <a:endParaRPr lang="en-IN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4320">
              <a:spcBef>
                <a:spcPts val="428"/>
              </a:spcBef>
            </a:pPr>
            <a:r>
              <a:rPr lang="en-IN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}</a:t>
            </a:r>
            <a:endParaRPr lang="en-IN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>
              <a:spcBef>
                <a:spcPts val="435"/>
              </a:spcBef>
            </a:pPr>
            <a:r>
              <a:rPr lang="en-IN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}</a:t>
            </a:r>
            <a:endParaRPr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753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796" y="4673446"/>
            <a:ext cx="1706499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z="7200" b="1" spc="-5" dirty="0" smtClean="0">
                <a:solidFill>
                  <a:prstClr val="black"/>
                </a:solidFill>
                <a:cs typeface="Calibri"/>
              </a:rPr>
              <a:t>Implementing Dapp</a:t>
            </a:r>
            <a:endParaRPr sz="7200" b="1" spc="-5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11879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2" name="object 2"/>
          <p:cNvSpPr/>
          <p:nvPr/>
        </p:nvSpPr>
        <p:spPr>
          <a:xfrm>
            <a:off x="5519928" y="2904744"/>
            <a:ext cx="2663952" cy="666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3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1525015" y="0"/>
                </a:moveTo>
                <a:lnTo>
                  <a:pt x="1472162" y="1465"/>
                </a:lnTo>
                <a:lnTo>
                  <a:pt x="1419984" y="4935"/>
                </a:lnTo>
                <a:lnTo>
                  <a:pt x="1368537" y="10362"/>
                </a:lnTo>
                <a:lnTo>
                  <a:pt x="1317877" y="17698"/>
                </a:lnTo>
                <a:lnTo>
                  <a:pt x="1268063" y="26899"/>
                </a:lnTo>
                <a:lnTo>
                  <a:pt x="1219149" y="37916"/>
                </a:lnTo>
                <a:lnTo>
                  <a:pt x="1171193" y="50702"/>
                </a:lnTo>
                <a:lnTo>
                  <a:pt x="1124252" y="65212"/>
                </a:lnTo>
                <a:lnTo>
                  <a:pt x="1078381" y="81397"/>
                </a:lnTo>
                <a:lnTo>
                  <a:pt x="1033637" y="99212"/>
                </a:lnTo>
                <a:lnTo>
                  <a:pt x="990077" y="118610"/>
                </a:lnTo>
                <a:lnTo>
                  <a:pt x="947757" y="139543"/>
                </a:lnTo>
                <a:lnTo>
                  <a:pt x="906735" y="161965"/>
                </a:lnTo>
                <a:lnTo>
                  <a:pt x="867066" y="185829"/>
                </a:lnTo>
                <a:lnTo>
                  <a:pt x="828807" y="211088"/>
                </a:lnTo>
                <a:lnTo>
                  <a:pt x="792014" y="237695"/>
                </a:lnTo>
                <a:lnTo>
                  <a:pt x="756745" y="265604"/>
                </a:lnTo>
                <a:lnTo>
                  <a:pt x="723055" y="294768"/>
                </a:lnTo>
                <a:lnTo>
                  <a:pt x="691002" y="325140"/>
                </a:lnTo>
                <a:lnTo>
                  <a:pt x="660641" y="356672"/>
                </a:lnTo>
                <a:lnTo>
                  <a:pt x="632030" y="389319"/>
                </a:lnTo>
                <a:lnTo>
                  <a:pt x="605225" y="423034"/>
                </a:lnTo>
                <a:lnTo>
                  <a:pt x="580282" y="457769"/>
                </a:lnTo>
                <a:lnTo>
                  <a:pt x="557258" y="493478"/>
                </a:lnTo>
                <a:lnTo>
                  <a:pt x="536210" y="530114"/>
                </a:lnTo>
                <a:lnTo>
                  <a:pt x="517194" y="567630"/>
                </a:lnTo>
                <a:lnTo>
                  <a:pt x="500266" y="605979"/>
                </a:lnTo>
                <a:lnTo>
                  <a:pt x="485484" y="645115"/>
                </a:lnTo>
                <a:lnTo>
                  <a:pt x="472904" y="684991"/>
                </a:lnTo>
                <a:lnTo>
                  <a:pt x="462582" y="725559"/>
                </a:lnTo>
                <a:lnTo>
                  <a:pt x="454574" y="766774"/>
                </a:lnTo>
                <a:lnTo>
                  <a:pt x="448939" y="808587"/>
                </a:lnTo>
                <a:lnTo>
                  <a:pt x="445731" y="850954"/>
                </a:lnTo>
                <a:lnTo>
                  <a:pt x="445007" y="893826"/>
                </a:lnTo>
                <a:lnTo>
                  <a:pt x="0" y="1140078"/>
                </a:lnTo>
                <a:lnTo>
                  <a:pt x="528701" y="1224533"/>
                </a:lnTo>
                <a:lnTo>
                  <a:pt x="550315" y="1263922"/>
                </a:lnTo>
                <a:lnTo>
                  <a:pt x="574084" y="1302144"/>
                </a:lnTo>
                <a:lnTo>
                  <a:pt x="599935" y="1339161"/>
                </a:lnTo>
                <a:lnTo>
                  <a:pt x="627793" y="1374932"/>
                </a:lnTo>
                <a:lnTo>
                  <a:pt x="657587" y="1409419"/>
                </a:lnTo>
                <a:lnTo>
                  <a:pt x="689243" y="1442583"/>
                </a:lnTo>
                <a:lnTo>
                  <a:pt x="722689" y="1474385"/>
                </a:lnTo>
                <a:lnTo>
                  <a:pt x="757850" y="1504786"/>
                </a:lnTo>
                <a:lnTo>
                  <a:pt x="794655" y="1533747"/>
                </a:lnTo>
                <a:lnTo>
                  <a:pt x="833029" y="1561228"/>
                </a:lnTo>
                <a:lnTo>
                  <a:pt x="872900" y="1587191"/>
                </a:lnTo>
                <a:lnTo>
                  <a:pt x="914196" y="1611596"/>
                </a:lnTo>
                <a:lnTo>
                  <a:pt x="956842" y="1634405"/>
                </a:lnTo>
                <a:lnTo>
                  <a:pt x="1000766" y="1655578"/>
                </a:lnTo>
                <a:lnTo>
                  <a:pt x="1045894" y="1675077"/>
                </a:lnTo>
                <a:lnTo>
                  <a:pt x="1092155" y="1692862"/>
                </a:lnTo>
                <a:lnTo>
                  <a:pt x="1139473" y="1708894"/>
                </a:lnTo>
                <a:lnTo>
                  <a:pt x="1187778" y="1723134"/>
                </a:lnTo>
                <a:lnTo>
                  <a:pt x="1236995" y="1735543"/>
                </a:lnTo>
                <a:lnTo>
                  <a:pt x="1287051" y="1746083"/>
                </a:lnTo>
                <a:lnTo>
                  <a:pt x="1337874" y="1754713"/>
                </a:lnTo>
                <a:lnTo>
                  <a:pt x="1389390" y="1761396"/>
                </a:lnTo>
                <a:lnTo>
                  <a:pt x="1441526" y="1766091"/>
                </a:lnTo>
                <a:lnTo>
                  <a:pt x="1494210" y="1768760"/>
                </a:lnTo>
                <a:lnTo>
                  <a:pt x="1547367" y="1769364"/>
                </a:lnTo>
                <a:lnTo>
                  <a:pt x="1600221" y="1767898"/>
                </a:lnTo>
                <a:lnTo>
                  <a:pt x="1652399" y="1764428"/>
                </a:lnTo>
                <a:lnTo>
                  <a:pt x="1703846" y="1759001"/>
                </a:lnTo>
                <a:lnTo>
                  <a:pt x="1754506" y="1751665"/>
                </a:lnTo>
                <a:lnTo>
                  <a:pt x="1804320" y="1742464"/>
                </a:lnTo>
                <a:lnTo>
                  <a:pt x="1853234" y="1731447"/>
                </a:lnTo>
                <a:lnTo>
                  <a:pt x="1901190" y="1718661"/>
                </a:lnTo>
                <a:lnTo>
                  <a:pt x="1948131" y="1704151"/>
                </a:lnTo>
                <a:lnTo>
                  <a:pt x="1994002" y="1687966"/>
                </a:lnTo>
                <a:lnTo>
                  <a:pt x="2038746" y="1670151"/>
                </a:lnTo>
                <a:lnTo>
                  <a:pt x="2082306" y="1650753"/>
                </a:lnTo>
                <a:lnTo>
                  <a:pt x="2124626" y="1629820"/>
                </a:lnTo>
                <a:lnTo>
                  <a:pt x="2165648" y="1607398"/>
                </a:lnTo>
                <a:lnTo>
                  <a:pt x="2205317" y="1583534"/>
                </a:lnTo>
                <a:lnTo>
                  <a:pt x="2243576" y="1558275"/>
                </a:lnTo>
                <a:lnTo>
                  <a:pt x="2280369" y="1531668"/>
                </a:lnTo>
                <a:lnTo>
                  <a:pt x="2315638" y="1503759"/>
                </a:lnTo>
                <a:lnTo>
                  <a:pt x="2349328" y="1474595"/>
                </a:lnTo>
                <a:lnTo>
                  <a:pt x="2381381" y="1444223"/>
                </a:lnTo>
                <a:lnTo>
                  <a:pt x="2411742" y="1412691"/>
                </a:lnTo>
                <a:lnTo>
                  <a:pt x="2440353" y="1380044"/>
                </a:lnTo>
                <a:lnTo>
                  <a:pt x="2467158" y="1346329"/>
                </a:lnTo>
                <a:lnTo>
                  <a:pt x="2492101" y="1311594"/>
                </a:lnTo>
                <a:lnTo>
                  <a:pt x="2515125" y="1275885"/>
                </a:lnTo>
                <a:lnTo>
                  <a:pt x="2536173" y="1239249"/>
                </a:lnTo>
                <a:lnTo>
                  <a:pt x="2555189" y="1201733"/>
                </a:lnTo>
                <a:lnTo>
                  <a:pt x="2572117" y="1163384"/>
                </a:lnTo>
                <a:lnTo>
                  <a:pt x="2586899" y="1124248"/>
                </a:lnTo>
                <a:lnTo>
                  <a:pt x="2599479" y="1084372"/>
                </a:lnTo>
                <a:lnTo>
                  <a:pt x="2609801" y="1043804"/>
                </a:lnTo>
                <a:lnTo>
                  <a:pt x="2617809" y="1002589"/>
                </a:lnTo>
                <a:lnTo>
                  <a:pt x="2623444" y="960776"/>
                </a:lnTo>
                <a:lnTo>
                  <a:pt x="2626652" y="918409"/>
                </a:lnTo>
                <a:lnTo>
                  <a:pt x="2627376" y="875538"/>
                </a:lnTo>
                <a:lnTo>
                  <a:pt x="2625571" y="832687"/>
                </a:lnTo>
                <a:lnTo>
                  <a:pt x="2621296" y="790384"/>
                </a:lnTo>
                <a:lnTo>
                  <a:pt x="2614606" y="748674"/>
                </a:lnTo>
                <a:lnTo>
                  <a:pt x="2605561" y="707603"/>
                </a:lnTo>
                <a:lnTo>
                  <a:pt x="2594217" y="667218"/>
                </a:lnTo>
                <a:lnTo>
                  <a:pt x="2580633" y="627563"/>
                </a:lnTo>
                <a:lnTo>
                  <a:pt x="2564866" y="588684"/>
                </a:lnTo>
                <a:lnTo>
                  <a:pt x="2546974" y="550628"/>
                </a:lnTo>
                <a:lnTo>
                  <a:pt x="2527015" y="513441"/>
                </a:lnTo>
                <a:lnTo>
                  <a:pt x="2505046" y="477167"/>
                </a:lnTo>
                <a:lnTo>
                  <a:pt x="2481125" y="441854"/>
                </a:lnTo>
                <a:lnTo>
                  <a:pt x="2455309" y="407546"/>
                </a:lnTo>
                <a:lnTo>
                  <a:pt x="2427658" y="374290"/>
                </a:lnTo>
                <a:lnTo>
                  <a:pt x="2398228" y="342131"/>
                </a:lnTo>
                <a:lnTo>
                  <a:pt x="2367077" y="311116"/>
                </a:lnTo>
                <a:lnTo>
                  <a:pt x="2334262" y="281289"/>
                </a:lnTo>
                <a:lnTo>
                  <a:pt x="2299843" y="252698"/>
                </a:lnTo>
                <a:lnTo>
                  <a:pt x="2263875" y="225387"/>
                </a:lnTo>
                <a:lnTo>
                  <a:pt x="2226417" y="199403"/>
                </a:lnTo>
                <a:lnTo>
                  <a:pt x="2187528" y="174791"/>
                </a:lnTo>
                <a:lnTo>
                  <a:pt x="2147263" y="151598"/>
                </a:lnTo>
                <a:lnTo>
                  <a:pt x="2105682" y="129869"/>
                </a:lnTo>
                <a:lnTo>
                  <a:pt x="2062842" y="109649"/>
                </a:lnTo>
                <a:lnTo>
                  <a:pt x="2018801" y="90986"/>
                </a:lnTo>
                <a:lnTo>
                  <a:pt x="1973616" y="73924"/>
                </a:lnTo>
                <a:lnTo>
                  <a:pt x="1927345" y="58509"/>
                </a:lnTo>
                <a:lnTo>
                  <a:pt x="1880046" y="44788"/>
                </a:lnTo>
                <a:lnTo>
                  <a:pt x="1831776" y="32806"/>
                </a:lnTo>
                <a:lnTo>
                  <a:pt x="1782594" y="22608"/>
                </a:lnTo>
                <a:lnTo>
                  <a:pt x="1732557" y="14242"/>
                </a:lnTo>
                <a:lnTo>
                  <a:pt x="1681723" y="7752"/>
                </a:lnTo>
                <a:lnTo>
                  <a:pt x="1630150" y="3184"/>
                </a:lnTo>
                <a:lnTo>
                  <a:pt x="1577895" y="585"/>
                </a:lnTo>
                <a:lnTo>
                  <a:pt x="15250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4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0" y="1140078"/>
                </a:moveTo>
                <a:lnTo>
                  <a:pt x="445007" y="893826"/>
                </a:lnTo>
                <a:lnTo>
                  <a:pt x="445731" y="850954"/>
                </a:lnTo>
                <a:lnTo>
                  <a:pt x="448939" y="808587"/>
                </a:lnTo>
                <a:lnTo>
                  <a:pt x="454574" y="766774"/>
                </a:lnTo>
                <a:lnTo>
                  <a:pt x="462582" y="725559"/>
                </a:lnTo>
                <a:lnTo>
                  <a:pt x="472904" y="684991"/>
                </a:lnTo>
                <a:lnTo>
                  <a:pt x="485484" y="645115"/>
                </a:lnTo>
                <a:lnTo>
                  <a:pt x="500266" y="605979"/>
                </a:lnTo>
                <a:lnTo>
                  <a:pt x="517194" y="567630"/>
                </a:lnTo>
                <a:lnTo>
                  <a:pt x="536210" y="530114"/>
                </a:lnTo>
                <a:lnTo>
                  <a:pt x="557258" y="493478"/>
                </a:lnTo>
                <a:lnTo>
                  <a:pt x="580282" y="457769"/>
                </a:lnTo>
                <a:lnTo>
                  <a:pt x="605225" y="423034"/>
                </a:lnTo>
                <a:lnTo>
                  <a:pt x="632030" y="389319"/>
                </a:lnTo>
                <a:lnTo>
                  <a:pt x="660641" y="356672"/>
                </a:lnTo>
                <a:lnTo>
                  <a:pt x="691002" y="325140"/>
                </a:lnTo>
                <a:lnTo>
                  <a:pt x="723055" y="294768"/>
                </a:lnTo>
                <a:lnTo>
                  <a:pt x="756745" y="265604"/>
                </a:lnTo>
                <a:lnTo>
                  <a:pt x="792014" y="237695"/>
                </a:lnTo>
                <a:lnTo>
                  <a:pt x="828807" y="211088"/>
                </a:lnTo>
                <a:lnTo>
                  <a:pt x="867066" y="185829"/>
                </a:lnTo>
                <a:lnTo>
                  <a:pt x="906735" y="161965"/>
                </a:lnTo>
                <a:lnTo>
                  <a:pt x="947757" y="139543"/>
                </a:lnTo>
                <a:lnTo>
                  <a:pt x="990077" y="118610"/>
                </a:lnTo>
                <a:lnTo>
                  <a:pt x="1033637" y="99212"/>
                </a:lnTo>
                <a:lnTo>
                  <a:pt x="1078381" y="81397"/>
                </a:lnTo>
                <a:lnTo>
                  <a:pt x="1124252" y="65212"/>
                </a:lnTo>
                <a:lnTo>
                  <a:pt x="1171193" y="50702"/>
                </a:lnTo>
                <a:lnTo>
                  <a:pt x="1219149" y="37916"/>
                </a:lnTo>
                <a:lnTo>
                  <a:pt x="1268063" y="26899"/>
                </a:lnTo>
                <a:lnTo>
                  <a:pt x="1317877" y="17698"/>
                </a:lnTo>
                <a:lnTo>
                  <a:pt x="1368537" y="10362"/>
                </a:lnTo>
                <a:lnTo>
                  <a:pt x="1419984" y="4935"/>
                </a:lnTo>
                <a:lnTo>
                  <a:pt x="1472162" y="1465"/>
                </a:lnTo>
                <a:lnTo>
                  <a:pt x="1525015" y="0"/>
                </a:lnTo>
                <a:lnTo>
                  <a:pt x="1577895" y="585"/>
                </a:lnTo>
                <a:lnTo>
                  <a:pt x="1630150" y="3184"/>
                </a:lnTo>
                <a:lnTo>
                  <a:pt x="1681723" y="7752"/>
                </a:lnTo>
                <a:lnTo>
                  <a:pt x="1732557" y="14242"/>
                </a:lnTo>
                <a:lnTo>
                  <a:pt x="1782594" y="22608"/>
                </a:lnTo>
                <a:lnTo>
                  <a:pt x="1831776" y="32806"/>
                </a:lnTo>
                <a:lnTo>
                  <a:pt x="1880046" y="44788"/>
                </a:lnTo>
                <a:lnTo>
                  <a:pt x="1927345" y="58509"/>
                </a:lnTo>
                <a:lnTo>
                  <a:pt x="1973616" y="73924"/>
                </a:lnTo>
                <a:lnTo>
                  <a:pt x="2018801" y="90986"/>
                </a:lnTo>
                <a:lnTo>
                  <a:pt x="2062842" y="109649"/>
                </a:lnTo>
                <a:lnTo>
                  <a:pt x="2105682" y="129869"/>
                </a:lnTo>
                <a:lnTo>
                  <a:pt x="2147263" y="151598"/>
                </a:lnTo>
                <a:lnTo>
                  <a:pt x="2187528" y="174791"/>
                </a:lnTo>
                <a:lnTo>
                  <a:pt x="2226417" y="199403"/>
                </a:lnTo>
                <a:lnTo>
                  <a:pt x="2263875" y="225387"/>
                </a:lnTo>
                <a:lnTo>
                  <a:pt x="2299843" y="252698"/>
                </a:lnTo>
                <a:lnTo>
                  <a:pt x="2334262" y="281289"/>
                </a:lnTo>
                <a:lnTo>
                  <a:pt x="2367077" y="311116"/>
                </a:lnTo>
                <a:lnTo>
                  <a:pt x="2398228" y="342131"/>
                </a:lnTo>
                <a:lnTo>
                  <a:pt x="2427658" y="374290"/>
                </a:lnTo>
                <a:lnTo>
                  <a:pt x="2455309" y="407546"/>
                </a:lnTo>
                <a:lnTo>
                  <a:pt x="2481125" y="441854"/>
                </a:lnTo>
                <a:lnTo>
                  <a:pt x="2505046" y="477167"/>
                </a:lnTo>
                <a:lnTo>
                  <a:pt x="2527015" y="513441"/>
                </a:lnTo>
                <a:lnTo>
                  <a:pt x="2546974" y="550628"/>
                </a:lnTo>
                <a:lnTo>
                  <a:pt x="2564866" y="588684"/>
                </a:lnTo>
                <a:lnTo>
                  <a:pt x="2580633" y="627563"/>
                </a:lnTo>
                <a:lnTo>
                  <a:pt x="2594217" y="667218"/>
                </a:lnTo>
                <a:lnTo>
                  <a:pt x="2605561" y="707603"/>
                </a:lnTo>
                <a:lnTo>
                  <a:pt x="2614606" y="748674"/>
                </a:lnTo>
                <a:lnTo>
                  <a:pt x="2621296" y="790384"/>
                </a:lnTo>
                <a:lnTo>
                  <a:pt x="2625571" y="832687"/>
                </a:lnTo>
                <a:lnTo>
                  <a:pt x="2627376" y="875538"/>
                </a:lnTo>
                <a:lnTo>
                  <a:pt x="2626652" y="918409"/>
                </a:lnTo>
                <a:lnTo>
                  <a:pt x="2623444" y="960776"/>
                </a:lnTo>
                <a:lnTo>
                  <a:pt x="2617809" y="1002589"/>
                </a:lnTo>
                <a:lnTo>
                  <a:pt x="2609801" y="1043804"/>
                </a:lnTo>
                <a:lnTo>
                  <a:pt x="2599479" y="1084372"/>
                </a:lnTo>
                <a:lnTo>
                  <a:pt x="2586899" y="1124248"/>
                </a:lnTo>
                <a:lnTo>
                  <a:pt x="2572117" y="1163384"/>
                </a:lnTo>
                <a:lnTo>
                  <a:pt x="2555189" y="1201733"/>
                </a:lnTo>
                <a:lnTo>
                  <a:pt x="2536173" y="1239249"/>
                </a:lnTo>
                <a:lnTo>
                  <a:pt x="2515125" y="1275885"/>
                </a:lnTo>
                <a:lnTo>
                  <a:pt x="2492101" y="1311594"/>
                </a:lnTo>
                <a:lnTo>
                  <a:pt x="2467158" y="1346329"/>
                </a:lnTo>
                <a:lnTo>
                  <a:pt x="2440353" y="1380044"/>
                </a:lnTo>
                <a:lnTo>
                  <a:pt x="2411742" y="1412691"/>
                </a:lnTo>
                <a:lnTo>
                  <a:pt x="2381381" y="1444223"/>
                </a:lnTo>
                <a:lnTo>
                  <a:pt x="2349328" y="1474595"/>
                </a:lnTo>
                <a:lnTo>
                  <a:pt x="2315638" y="1503759"/>
                </a:lnTo>
                <a:lnTo>
                  <a:pt x="2280369" y="1531668"/>
                </a:lnTo>
                <a:lnTo>
                  <a:pt x="2243576" y="1558275"/>
                </a:lnTo>
                <a:lnTo>
                  <a:pt x="2205317" y="1583534"/>
                </a:lnTo>
                <a:lnTo>
                  <a:pt x="2165648" y="1607398"/>
                </a:lnTo>
                <a:lnTo>
                  <a:pt x="2124626" y="1629820"/>
                </a:lnTo>
                <a:lnTo>
                  <a:pt x="2082306" y="1650753"/>
                </a:lnTo>
                <a:lnTo>
                  <a:pt x="2038746" y="1670151"/>
                </a:lnTo>
                <a:lnTo>
                  <a:pt x="1994002" y="1687966"/>
                </a:lnTo>
                <a:lnTo>
                  <a:pt x="1948131" y="1704151"/>
                </a:lnTo>
                <a:lnTo>
                  <a:pt x="1901190" y="1718661"/>
                </a:lnTo>
                <a:lnTo>
                  <a:pt x="1853234" y="1731447"/>
                </a:lnTo>
                <a:lnTo>
                  <a:pt x="1804320" y="1742464"/>
                </a:lnTo>
                <a:lnTo>
                  <a:pt x="1754506" y="1751665"/>
                </a:lnTo>
                <a:lnTo>
                  <a:pt x="1703846" y="1759001"/>
                </a:lnTo>
                <a:lnTo>
                  <a:pt x="1652399" y="1764428"/>
                </a:lnTo>
                <a:lnTo>
                  <a:pt x="1600221" y="1767898"/>
                </a:lnTo>
                <a:lnTo>
                  <a:pt x="1547367" y="1769364"/>
                </a:lnTo>
                <a:lnTo>
                  <a:pt x="1494210" y="1768760"/>
                </a:lnTo>
                <a:lnTo>
                  <a:pt x="1441526" y="1766091"/>
                </a:lnTo>
                <a:lnTo>
                  <a:pt x="1389390" y="1761396"/>
                </a:lnTo>
                <a:lnTo>
                  <a:pt x="1337874" y="1754713"/>
                </a:lnTo>
                <a:lnTo>
                  <a:pt x="1287051" y="1746083"/>
                </a:lnTo>
                <a:lnTo>
                  <a:pt x="1236995" y="1735543"/>
                </a:lnTo>
                <a:lnTo>
                  <a:pt x="1187778" y="1723134"/>
                </a:lnTo>
                <a:lnTo>
                  <a:pt x="1139473" y="1708894"/>
                </a:lnTo>
                <a:lnTo>
                  <a:pt x="1092155" y="1692862"/>
                </a:lnTo>
                <a:lnTo>
                  <a:pt x="1045894" y="1675077"/>
                </a:lnTo>
                <a:lnTo>
                  <a:pt x="1000766" y="1655578"/>
                </a:lnTo>
                <a:lnTo>
                  <a:pt x="956842" y="1634405"/>
                </a:lnTo>
                <a:lnTo>
                  <a:pt x="914196" y="1611596"/>
                </a:lnTo>
                <a:lnTo>
                  <a:pt x="872900" y="1587191"/>
                </a:lnTo>
                <a:lnTo>
                  <a:pt x="833029" y="1561228"/>
                </a:lnTo>
                <a:lnTo>
                  <a:pt x="794655" y="1533747"/>
                </a:lnTo>
                <a:lnTo>
                  <a:pt x="757850" y="1504786"/>
                </a:lnTo>
                <a:lnTo>
                  <a:pt x="722689" y="1474385"/>
                </a:lnTo>
                <a:lnTo>
                  <a:pt x="689243" y="1442583"/>
                </a:lnTo>
                <a:lnTo>
                  <a:pt x="657587" y="1409419"/>
                </a:lnTo>
                <a:lnTo>
                  <a:pt x="627793" y="1374932"/>
                </a:lnTo>
                <a:lnTo>
                  <a:pt x="599935" y="1339161"/>
                </a:lnTo>
                <a:lnTo>
                  <a:pt x="574084" y="1302144"/>
                </a:lnTo>
                <a:lnTo>
                  <a:pt x="550315" y="1263922"/>
                </a:lnTo>
                <a:lnTo>
                  <a:pt x="528701" y="1224533"/>
                </a:lnTo>
                <a:lnTo>
                  <a:pt x="0" y="1140078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9367267" y="4690134"/>
            <a:ext cx="2437130" cy="88742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" marR="10160" indent="-1270" algn="ctr">
              <a:spcBef>
                <a:spcPts val="200"/>
              </a:spcBef>
            </a:pPr>
            <a:r>
              <a:rPr lang="en-IN" sz="2800" spc="-10" dirty="0" smtClean="0">
                <a:solidFill>
                  <a:srgbClr val="5F5F5F"/>
                </a:solidFill>
                <a:latin typeface="Comic Sans MS"/>
                <a:cs typeface="Comic Sans MS"/>
              </a:rPr>
              <a:t>Implementing Dapp</a:t>
            </a:r>
            <a:endParaRPr sz="2800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7566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Implement Dapp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937666" y="1898650"/>
            <a:ext cx="16417644" cy="35772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8628" indent="-429578">
              <a:spcBef>
                <a:spcPts val="158"/>
              </a:spcBef>
              <a:buFont typeface="Wingdings" panose="05000000000000000000" pitchFamily="2" charset="2"/>
              <a:buChar char="§"/>
              <a:tabLst>
                <a:tab pos="448628" algn="l"/>
                <a:tab pos="449580" algn="l"/>
              </a:tabLst>
            </a:pPr>
            <a:r>
              <a:rPr lang="en-IN" sz="2000" dirty="0" smtClean="0">
                <a:latin typeface="Arial Rounded MT Bold" panose="020F0704030504030204" pitchFamily="34" charset="0"/>
                <a:cs typeface="Arial"/>
              </a:rPr>
              <a:t>Create </a:t>
            </a:r>
            <a:r>
              <a:rPr lang="en-IN" sz="2000" spc="-30" dirty="0">
                <a:latin typeface="Arial Rounded MT Bold" panose="020F0704030504030204" pitchFamily="34" charset="0"/>
                <a:cs typeface="Arial"/>
              </a:rPr>
              <a:t>your</a:t>
            </a:r>
            <a:r>
              <a:rPr lang="en-IN" sz="2000" spc="23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coin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457200" indent="-457200">
              <a:spcBef>
                <a:spcPts val="75"/>
              </a:spcBef>
              <a:buClr>
                <a:srgbClr val="404040"/>
              </a:buClr>
              <a:buFont typeface="Wingdings" panose="05000000000000000000" pitchFamily="2" charset="2"/>
              <a:buChar char="§"/>
            </a:pPr>
            <a:endParaRPr lang="en-IN" sz="2000" dirty="0">
              <a:latin typeface="Arial Rounded MT Bold" panose="020F0704030504030204" pitchFamily="34" charset="0"/>
              <a:cs typeface="Times New Roman"/>
            </a:endParaRPr>
          </a:p>
          <a:p>
            <a:pPr marL="448628" indent="-429578">
              <a:buFont typeface="Wingdings" panose="05000000000000000000" pitchFamily="2" charset="2"/>
              <a:buChar char="§"/>
              <a:tabLst>
                <a:tab pos="448628" algn="l"/>
                <a:tab pos="449580" algn="l"/>
              </a:tabLst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Implement and deploy </a:t>
            </a:r>
            <a:r>
              <a:rPr lang="en-IN" sz="2000" spc="-30" dirty="0">
                <a:latin typeface="Arial Rounded MT Bold" panose="020F0704030504030204" pitchFamily="34" charset="0"/>
                <a:cs typeface="Arial"/>
              </a:rPr>
              <a:t>your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first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Dapp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in</a:t>
            </a:r>
            <a:r>
              <a:rPr lang="en-IN" sz="2000" spc="-68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testnet</a:t>
            </a:r>
          </a:p>
          <a:p>
            <a:pPr marL="457200" indent="-457200">
              <a:spcBef>
                <a:spcPts val="83"/>
              </a:spcBef>
              <a:buClr>
                <a:srgbClr val="404040"/>
              </a:buClr>
              <a:buFont typeface="Wingdings" panose="05000000000000000000" pitchFamily="2" charset="2"/>
              <a:buChar char="§"/>
            </a:pPr>
            <a:endParaRPr lang="en-IN" sz="2000" dirty="0">
              <a:latin typeface="Arial Rounded MT Bold" panose="020F0704030504030204" pitchFamily="34" charset="0"/>
              <a:cs typeface="Times New Roman"/>
            </a:endParaRPr>
          </a:p>
          <a:p>
            <a:pPr marL="448628" indent="-429578">
              <a:buFont typeface="Wingdings" panose="05000000000000000000" pitchFamily="2" charset="2"/>
              <a:buChar char="§"/>
              <a:tabLst>
                <a:tab pos="448628" algn="l"/>
                <a:tab pos="449580" algn="l"/>
              </a:tabLst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Development</a:t>
            </a:r>
            <a:r>
              <a:rPr lang="en-IN" sz="2000" spc="-45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Framework</a:t>
            </a:r>
          </a:p>
          <a:p>
            <a:pPr marL="1134428" lvl="1" indent="-429578">
              <a:spcBef>
                <a:spcPts val="503"/>
              </a:spcBef>
              <a:buFont typeface="Wingdings" panose="05000000000000000000" pitchFamily="2" charset="2"/>
              <a:buChar char="§"/>
              <a:tabLst>
                <a:tab pos="1134428" algn="l"/>
                <a:tab pos="1135380" algn="l"/>
              </a:tabLst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Truffle</a:t>
            </a:r>
          </a:p>
          <a:p>
            <a:pPr marL="1134428" lvl="1" indent="-429578">
              <a:spcBef>
                <a:spcPts val="503"/>
              </a:spcBef>
              <a:buFont typeface="Wingdings" panose="05000000000000000000" pitchFamily="2" charset="2"/>
              <a:buChar char="§"/>
              <a:tabLst>
                <a:tab pos="1134428" algn="l"/>
                <a:tab pos="1135380" algn="l"/>
              </a:tabLst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Ganache</a:t>
            </a:r>
          </a:p>
          <a:p>
            <a:pPr marL="914400" lvl="1" indent="-457200">
              <a:spcBef>
                <a:spcPts val="75"/>
              </a:spcBef>
              <a:buClr>
                <a:srgbClr val="404040"/>
              </a:buClr>
              <a:buFont typeface="Wingdings" panose="05000000000000000000" pitchFamily="2" charset="2"/>
              <a:buChar char="§"/>
            </a:pPr>
            <a:endParaRPr lang="en-IN" sz="2000" dirty="0">
              <a:latin typeface="Arial Rounded MT Bold" panose="020F0704030504030204" pitchFamily="34" charset="0"/>
              <a:cs typeface="Times New Roman"/>
            </a:endParaRPr>
          </a:p>
          <a:p>
            <a:pPr marL="448628" indent="-429578">
              <a:spcBef>
                <a:spcPts val="8"/>
              </a:spcBef>
              <a:buFont typeface="Wingdings" panose="05000000000000000000" pitchFamily="2" charset="2"/>
              <a:buChar char="§"/>
              <a:tabLst>
                <a:tab pos="448628" algn="l"/>
                <a:tab pos="449580" algn="l"/>
              </a:tabLst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IDE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–</a:t>
            </a:r>
            <a:r>
              <a:rPr lang="en-IN" sz="2000" spc="-23" dirty="0">
                <a:latin typeface="Arial Rounded MT Bold" panose="020F0704030504030204" pitchFamily="34" charset="0"/>
                <a:cs typeface="Arial"/>
              </a:rPr>
              <a:t> Atom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457200" indent="-457200">
              <a:spcBef>
                <a:spcPts val="75"/>
              </a:spcBef>
              <a:buClr>
                <a:srgbClr val="404040"/>
              </a:buClr>
              <a:buFont typeface="Wingdings" panose="05000000000000000000" pitchFamily="2" charset="2"/>
              <a:buChar char="§"/>
            </a:pPr>
            <a:endParaRPr lang="en-IN" sz="2000" dirty="0">
              <a:latin typeface="Arial Rounded MT Bold" panose="020F0704030504030204" pitchFamily="34" charset="0"/>
              <a:cs typeface="Times New Roman"/>
            </a:endParaRPr>
          </a:p>
          <a:p>
            <a:pPr marL="448628" indent="-429578">
              <a:spcBef>
                <a:spcPts val="8"/>
              </a:spcBef>
              <a:buFont typeface="Wingdings" panose="05000000000000000000" pitchFamily="2" charset="2"/>
              <a:buChar char="§"/>
              <a:tabLst>
                <a:tab pos="448628" algn="l"/>
                <a:tab pos="449580" algn="l"/>
              </a:tabLst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Different use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cases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for implementation of</a:t>
            </a:r>
            <a:r>
              <a:rPr lang="en-IN" sz="2000" spc="-158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 smtClean="0">
                <a:latin typeface="Arial Rounded MT Bold" panose="020F0704030504030204" pitchFamily="34" charset="0"/>
                <a:cs typeface="Arial"/>
              </a:rPr>
              <a:t>Dapp</a:t>
            </a:r>
            <a:endParaRPr sz="2000" dirty="0"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15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Remix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1036319" y="1851153"/>
            <a:ext cx="14965679" cy="2197718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19050">
              <a:spcBef>
                <a:spcPts val="578"/>
              </a:spcBef>
              <a:buFontTx/>
              <a:buChar char="•"/>
              <a:tabLst>
                <a:tab pos="278130" algn="l"/>
              </a:tabLst>
            </a:pPr>
            <a:r>
              <a:rPr lang="en-IN" sz="2000" spc="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 </a:t>
            </a:r>
            <a:r>
              <a:rPr sz="2000" spc="8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Web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browser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based</a:t>
            </a:r>
            <a:r>
              <a:rPr sz="2000" spc="-6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IDE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962978" lvl="1" indent="-258128">
              <a:spcBef>
                <a:spcPts val="435"/>
              </a:spcBef>
              <a:buFontTx/>
              <a:buChar char="•"/>
              <a:tabLst>
                <a:tab pos="963930" algn="l"/>
              </a:tabLst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To </a:t>
            </a:r>
            <a:r>
              <a:rPr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write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Solidity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smart</a:t>
            </a:r>
            <a:r>
              <a:rPr sz="2000" spc="-4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contracts,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962978" lvl="1" indent="-258128">
              <a:spcBef>
                <a:spcPts val="428"/>
              </a:spcBef>
              <a:buFontTx/>
              <a:buChar char="•"/>
              <a:tabLst>
                <a:tab pos="963930" algn="l"/>
              </a:tabLst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To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deploy</a:t>
            </a:r>
            <a:r>
              <a:rPr sz="2000" spc="-5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and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962978" lvl="1" indent="-258128">
              <a:spcBef>
                <a:spcPts val="435"/>
              </a:spcBef>
              <a:buFontTx/>
              <a:buChar char="•"/>
              <a:tabLst>
                <a:tab pos="963930" algn="l"/>
              </a:tabLst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To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run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 smart</a:t>
            </a:r>
            <a:r>
              <a:rPr sz="2000" spc="-7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contract.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 marR="7620">
              <a:lnSpc>
                <a:spcPct val="240000"/>
              </a:lnSpc>
              <a:spcBef>
                <a:spcPts val="8"/>
              </a:spcBef>
              <a:buFontTx/>
              <a:buChar char="•"/>
              <a:tabLst>
                <a:tab pos="278130" algn="l"/>
              </a:tabLst>
            </a:pPr>
            <a:r>
              <a:rPr lang="en-IN"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 smtClean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Good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for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debugging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- step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through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 contract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which is extremely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helpful </a:t>
            </a: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Rounded MT Bold" panose="020F0704030504030204" pitchFamily="34" charset="0"/>
                <a:cs typeface="Arial"/>
                <a:hlinkClick r:id="rId5"/>
              </a:rPr>
              <a:t> </a:t>
            </a:r>
            <a:r>
              <a:rPr sz="2000" u="sng" spc="-8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Rounded MT Bold" panose="020F0704030504030204" pitchFamily="34" charset="0"/>
                <a:cs typeface="Arial"/>
                <a:hlinkClick r:id="rId5"/>
              </a:rPr>
              <a:t>https://remix.ethereum.org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4" name="object 4"/>
          <p:cNvSpPr/>
          <p:nvPr/>
        </p:nvSpPr>
        <p:spPr>
          <a:xfrm>
            <a:off x="934210" y="4048871"/>
            <a:ext cx="15067789" cy="62381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63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</a:rPr>
              <a:t>Create your Coin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2574543" y="1905890"/>
            <a:ext cx="13884657" cy="740908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19050">
              <a:spcBef>
                <a:spcPts val="578"/>
              </a:spcBef>
            </a:pPr>
            <a:r>
              <a:rPr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ERC20</a:t>
            </a:r>
            <a:r>
              <a:rPr sz="2000" b="1" spc="-8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latin typeface="Arial Rounded MT Bold" panose="020F0704030504030204" pitchFamily="34" charset="0"/>
                <a:cs typeface="Arial"/>
              </a:rPr>
              <a:t>(Ethereum </a:t>
            </a:r>
            <a:r>
              <a:rPr sz="2000" spc="-8" dirty="0">
                <a:latin typeface="Arial Rounded MT Bold" panose="020F0704030504030204" pitchFamily="34" charset="0"/>
                <a:cs typeface="Arial"/>
              </a:rPr>
              <a:t>Request </a:t>
            </a:r>
            <a:r>
              <a:rPr sz="2000" dirty="0">
                <a:latin typeface="Arial Rounded MT Bold" panose="020F0704030504030204" pitchFamily="34" charset="0"/>
                <a:cs typeface="Arial"/>
              </a:rPr>
              <a:t>for Comments, </a:t>
            </a:r>
            <a:r>
              <a:rPr sz="2000" spc="-8" dirty="0">
                <a:latin typeface="Arial Rounded MT Bold" panose="020F0704030504030204" pitchFamily="34" charset="0"/>
                <a:cs typeface="Arial"/>
              </a:rPr>
              <a:t>20 is proposal</a:t>
            </a:r>
            <a:r>
              <a:rPr sz="2000" spc="-21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latin typeface="Arial Rounded MT Bold" panose="020F0704030504030204" pitchFamily="34" charset="0"/>
                <a:cs typeface="Arial"/>
              </a:rPr>
              <a:t>ID)</a:t>
            </a:r>
          </a:p>
          <a:p>
            <a:pPr marL="19050">
              <a:spcBef>
                <a:spcPts val="435"/>
              </a:spcBef>
            </a:pPr>
            <a:r>
              <a:rPr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ERC20</a:t>
            </a:r>
            <a:r>
              <a:rPr sz="2000" spc="-8" dirty="0">
                <a:latin typeface="Arial Rounded MT Bold" panose="020F0704030504030204" pitchFamily="34" charset="0"/>
                <a:cs typeface="Arial"/>
              </a:rPr>
              <a:t> is a </a:t>
            </a:r>
            <a:r>
              <a:rPr sz="2000" dirty="0">
                <a:latin typeface="Arial Rounded MT Bold" panose="020F0704030504030204" pitchFamily="34" charset="0"/>
                <a:cs typeface="Arial"/>
              </a:rPr>
              <a:t>technical standard </a:t>
            </a:r>
            <a:r>
              <a:rPr sz="2000" spc="-8" dirty="0">
                <a:latin typeface="Arial Rounded MT Bold" panose="020F0704030504030204" pitchFamily="34" charset="0"/>
                <a:cs typeface="Arial"/>
              </a:rPr>
              <a:t>used </a:t>
            </a:r>
            <a:r>
              <a:rPr sz="2000" dirty="0">
                <a:latin typeface="Arial Rounded MT Bold" panose="020F0704030504030204" pitchFamily="34" charset="0"/>
                <a:cs typeface="Arial"/>
              </a:rPr>
              <a:t>for smart contracts </a:t>
            </a:r>
            <a:r>
              <a:rPr sz="2000" spc="-8" dirty="0">
                <a:latin typeface="Arial Rounded MT Bold" panose="020F0704030504030204" pitchFamily="34" charset="0"/>
                <a:cs typeface="Arial"/>
              </a:rPr>
              <a:t>on </a:t>
            </a:r>
            <a:r>
              <a:rPr sz="2000" dirty="0">
                <a:latin typeface="Arial Rounded MT Bold" panose="020F0704030504030204" pitchFamily="34" charset="0"/>
                <a:cs typeface="Arial"/>
              </a:rPr>
              <a:t>the Ethereum blockchain for </a:t>
            </a:r>
            <a:r>
              <a:rPr sz="2000" spc="-8" dirty="0">
                <a:latin typeface="Arial Rounded MT Bold" panose="020F0704030504030204" pitchFamily="34" charset="0"/>
                <a:cs typeface="Arial"/>
              </a:rPr>
              <a:t>implementing</a:t>
            </a:r>
            <a:r>
              <a:rPr sz="2000" spc="-323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latin typeface="Arial Rounded MT Bold" panose="020F0704030504030204" pitchFamily="34" charset="0"/>
                <a:cs typeface="Arial"/>
              </a:rPr>
              <a:t>tokens</a:t>
            </a:r>
          </a:p>
        </p:txBody>
      </p:sp>
      <p:sp>
        <p:nvSpPr>
          <p:cNvPr id="14" name="object 4"/>
          <p:cNvSpPr/>
          <p:nvPr/>
        </p:nvSpPr>
        <p:spPr>
          <a:xfrm>
            <a:off x="2514601" y="2857501"/>
            <a:ext cx="13330238" cy="3643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2574544" y="7048500"/>
            <a:ext cx="12055856" cy="1594988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19050">
              <a:spcBef>
                <a:spcPts val="578"/>
              </a:spcBef>
            </a:pPr>
            <a:r>
              <a:rPr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Contract</a:t>
            </a:r>
            <a:r>
              <a:rPr sz="2000" spc="-83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15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Address</a:t>
            </a:r>
            <a:endParaRPr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>
              <a:spcBef>
                <a:spcPts val="435"/>
              </a:spcBef>
            </a:pPr>
            <a:r>
              <a:rPr sz="2000" spc="-15" dirty="0">
                <a:latin typeface="Arial Rounded MT Bold" panose="020F0704030504030204" pitchFamily="34" charset="0"/>
                <a:cs typeface="Arial"/>
              </a:rPr>
              <a:t>0x68585c4553B58FF628468a082D5A041377057ba7</a:t>
            </a:r>
            <a:endParaRPr sz="2000" dirty="0">
              <a:latin typeface="Arial Rounded MT Bold" panose="020F0704030504030204" pitchFamily="34" charset="0"/>
              <a:cs typeface="Arial"/>
            </a:endParaRPr>
          </a:p>
          <a:p>
            <a:endParaRPr sz="19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5730"/>
            <a:r>
              <a:rPr u="sng" spc="-8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6"/>
              </a:rPr>
              <a:t>https://ropsten.etherscan.io/address/0x68585c4553b58ff628468a082d5a041377057ba7#code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018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</a:rPr>
              <a:t>Create your Coin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937666" y="1898650"/>
            <a:ext cx="16417644" cy="16408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marR="2868930">
              <a:spcBef>
                <a:spcPts val="480"/>
              </a:spcBef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github.com/</a:t>
            </a:r>
            <a:r>
              <a:rPr lang="en-IN" sz="2000" spc="-8" dirty="0" err="1">
                <a:latin typeface="Arial Rounded MT Bold" panose="020F0704030504030204" pitchFamily="34" charset="0"/>
                <a:cs typeface="Arial"/>
              </a:rPr>
              <a:t>OpenZeppelin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/zeppelin-solidity/contracts/math/</a:t>
            </a:r>
            <a:r>
              <a:rPr lang="en-IN" sz="2000" spc="-8" dirty="0" err="1">
                <a:latin typeface="Arial Rounded MT Bold" panose="020F0704030504030204" pitchFamily="34" charset="0"/>
                <a:cs typeface="Arial"/>
              </a:rPr>
              <a:t>SafeMath.sol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  </a:t>
            </a:r>
            <a:endParaRPr lang="en-IN" sz="2000" spc="-8" dirty="0" smtClean="0">
              <a:latin typeface="Arial Rounded MT Bold" panose="020F0704030504030204" pitchFamily="34" charset="0"/>
              <a:cs typeface="Arial"/>
            </a:endParaRPr>
          </a:p>
          <a:p>
            <a:pPr marL="137160" marR="2868930">
              <a:spcBef>
                <a:spcPts val="480"/>
              </a:spcBef>
            </a:pPr>
            <a:r>
              <a:rPr lang="en-IN" sz="2000" spc="-15" dirty="0" smtClean="0">
                <a:latin typeface="Arial Rounded MT Bold" panose="020F0704030504030204" pitchFamily="34" charset="0"/>
                <a:cs typeface="Arial"/>
              </a:rPr>
              <a:t>Avoid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error due to</a:t>
            </a:r>
            <a:r>
              <a:rPr lang="en-IN" sz="2000" spc="6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23" dirty="0">
                <a:latin typeface="Arial Rounded MT Bold" panose="020F0704030504030204" pitchFamily="34" charset="0"/>
                <a:cs typeface="Arial"/>
              </a:rPr>
              <a:t>overflow.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137160"/>
            <a:r>
              <a:rPr lang="en-IN" sz="2000" spc="-8" dirty="0" err="1" smtClean="0">
                <a:latin typeface="Arial Rounded MT Bold" panose="020F0704030504030204" pitchFamily="34" charset="0"/>
                <a:cs typeface="Arial"/>
              </a:rPr>
              <a:t>E.g</a:t>
            </a:r>
            <a:r>
              <a:rPr lang="en-IN" sz="2000" spc="-8" dirty="0" err="1">
                <a:latin typeface="Arial Rounded MT Bold" panose="020F0704030504030204" pitchFamily="34" charset="0"/>
                <a:cs typeface="Arial"/>
              </a:rPr>
              <a:t>.,While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 adding 2power256 +</a:t>
            </a:r>
            <a:r>
              <a:rPr lang="en-IN" sz="2000" spc="8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2power256.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lang="en-IN" sz="2000" spc="-5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</p:txBody>
      </p:sp>
      <p:sp>
        <p:nvSpPr>
          <p:cNvPr id="12" name="object 2"/>
          <p:cNvSpPr/>
          <p:nvPr/>
        </p:nvSpPr>
        <p:spPr>
          <a:xfrm>
            <a:off x="2819400" y="3009901"/>
            <a:ext cx="11887200" cy="6324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27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</a:rPr>
              <a:t>Create your Coin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3"/>
          <p:cNvSpPr/>
          <p:nvPr/>
        </p:nvSpPr>
        <p:spPr>
          <a:xfrm>
            <a:off x="3505200" y="1925974"/>
            <a:ext cx="11201400" cy="7527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87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</a:rPr>
              <a:t>Create your Coin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2"/>
          <p:cNvSpPr/>
          <p:nvPr/>
        </p:nvSpPr>
        <p:spPr>
          <a:xfrm>
            <a:off x="2621756" y="2170271"/>
            <a:ext cx="13044488" cy="70437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4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Introduction to </a:t>
            </a:r>
            <a:r>
              <a:rPr lang="en-US" dirty="0" smtClean="0">
                <a:solidFill>
                  <a:schemeClr val="tx2"/>
                </a:solidFill>
              </a:rPr>
              <a:t>Solidity..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937666" y="1898650"/>
            <a:ext cx="16417644" cy="7398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>
              <a:lnSpc>
                <a:spcPct val="150000"/>
              </a:lnSpc>
            </a:pPr>
            <a:r>
              <a:rPr lang="en-IN" sz="200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Imports</a:t>
            </a:r>
            <a:endParaRPr lang="en-IN"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278130" marR="3187065" indent="-278130">
              <a:lnSpc>
                <a:spcPct val="150000"/>
              </a:lnSpc>
              <a:buFontTx/>
              <a:buChar char="•"/>
              <a:tabLst>
                <a:tab pos="278130" algn="l"/>
              </a:tabLst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Importing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in Solidity uses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statements that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very similar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to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Java  import</a:t>
            </a:r>
            <a:r>
              <a:rPr lang="en-IN" sz="2000" spc="-23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"importedFile";</a:t>
            </a:r>
          </a:p>
          <a:p>
            <a:pPr marL="1390650">
              <a:lnSpc>
                <a:spcPct val="150000"/>
              </a:lnSpc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import</a:t>
            </a:r>
            <a:r>
              <a:rPr lang="en-IN" sz="2000" spc="-23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"./x"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32385">
              <a:lnSpc>
                <a:spcPct val="150000"/>
              </a:lnSpc>
            </a:pPr>
            <a:endParaRPr lang="en-IN" sz="2000" dirty="0" smtClean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32385">
              <a:lnSpc>
                <a:spcPct val="150000"/>
              </a:lnSpc>
            </a:pPr>
            <a:r>
              <a:rPr lang="en-IN" sz="200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Contract</a:t>
            </a:r>
            <a:r>
              <a:rPr lang="en-IN" sz="2000" spc="-38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Structure</a:t>
            </a:r>
          </a:p>
          <a:p>
            <a:pPr marL="291465" indent="-259080">
              <a:lnSpc>
                <a:spcPct val="150000"/>
              </a:lnSpc>
              <a:buFontTx/>
              <a:buChar char="•"/>
              <a:tabLst>
                <a:tab pos="292418" algn="l"/>
              </a:tabLst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Similar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to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classes in object-oriented programming</a:t>
            </a:r>
            <a:r>
              <a:rPr lang="en-IN" sz="2000" spc="-75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languages</a:t>
            </a:r>
          </a:p>
          <a:p>
            <a:pPr marL="291465" indent="-259080">
              <a:lnSpc>
                <a:spcPct val="150000"/>
              </a:lnSpc>
              <a:buFontTx/>
              <a:buChar char="•"/>
              <a:tabLst>
                <a:tab pos="292418" algn="l"/>
              </a:tabLst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Contracts in Solidity can inherit elements from other</a:t>
            </a:r>
            <a:r>
              <a:rPr lang="en-IN" sz="2000" spc="-68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contracts.</a:t>
            </a:r>
          </a:p>
          <a:p>
            <a:pPr marL="291465" marR="7620" indent="-259080">
              <a:lnSpc>
                <a:spcPct val="150000"/>
              </a:lnSpc>
              <a:buFontTx/>
              <a:buChar char="•"/>
              <a:tabLst>
                <a:tab pos="292418" algn="l"/>
              </a:tabLst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Every contract contains declarations of elements such as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functions, function 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modifiers,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state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variables, struct and enum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types,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events as needed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for its</a:t>
            </a:r>
            <a:r>
              <a:rPr lang="en-IN" sz="2000" spc="98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purpose.</a:t>
            </a:r>
          </a:p>
          <a:p>
            <a:pPr>
              <a:lnSpc>
                <a:spcPct val="150000"/>
              </a:lnSpc>
              <a:buClr>
                <a:srgbClr val="404040"/>
              </a:buClr>
              <a:buFont typeface="Arial"/>
              <a:buChar char="•"/>
            </a:pPr>
            <a:endParaRPr lang="en-IN" sz="2000" dirty="0">
              <a:latin typeface="Arial Rounded MT Bold" panose="020F0704030504030204" pitchFamily="34" charset="0"/>
              <a:cs typeface="Times New Roman"/>
            </a:endParaRPr>
          </a:p>
          <a:p>
            <a:pPr marL="30480">
              <a:lnSpc>
                <a:spcPct val="150000"/>
              </a:lnSpc>
            </a:pPr>
            <a:r>
              <a:rPr lang="en-IN"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State</a:t>
            </a:r>
            <a:r>
              <a:rPr lang="en-IN" sz="2000" spc="-23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15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Variables</a:t>
            </a:r>
            <a:endParaRPr lang="en-IN"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289560" marR="6296025" indent="-289560">
              <a:lnSpc>
                <a:spcPct val="150000"/>
              </a:lnSpc>
              <a:buFontTx/>
              <a:buChar char="•"/>
              <a:tabLst>
                <a:tab pos="289560" algn="l"/>
              </a:tabLst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Permanently stored in contract</a:t>
            </a:r>
            <a:r>
              <a:rPr lang="en-IN" sz="2000" spc="-9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storage.  pragma solidity</a:t>
            </a:r>
            <a:r>
              <a:rPr lang="en-IN" sz="2000" spc="-38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^0.4.0;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1402079">
              <a:lnSpc>
                <a:spcPct val="150000"/>
              </a:lnSpc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contract SimpleStorage</a:t>
            </a:r>
            <a:r>
              <a:rPr lang="en-IN" sz="2000" spc="15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{</a:t>
            </a:r>
          </a:p>
          <a:p>
            <a:pPr marL="1764030">
              <a:lnSpc>
                <a:spcPct val="150000"/>
              </a:lnSpc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uint storedData;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// State</a:t>
            </a:r>
            <a:r>
              <a:rPr lang="en-IN" sz="2000" spc="53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variable</a:t>
            </a:r>
          </a:p>
          <a:p>
            <a:pPr marL="1764030">
              <a:lnSpc>
                <a:spcPct val="150000"/>
              </a:lnSpc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//</a:t>
            </a:r>
            <a:r>
              <a:rPr lang="en-IN" sz="2000" spc="8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...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1402079">
              <a:lnSpc>
                <a:spcPct val="150000"/>
              </a:lnSpc>
            </a:pPr>
            <a:r>
              <a:rPr lang="en-IN" sz="2000" dirty="0" smtClean="0">
                <a:latin typeface="Arial Rounded MT Bold" panose="020F0704030504030204" pitchFamily="34" charset="0"/>
                <a:cs typeface="Arial"/>
              </a:rPr>
              <a:t>}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649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Create your Coin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2"/>
          <p:cNvSpPr/>
          <p:nvPr/>
        </p:nvSpPr>
        <p:spPr>
          <a:xfrm>
            <a:off x="2693194" y="1993200"/>
            <a:ext cx="13994606" cy="72177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796" y="4673446"/>
            <a:ext cx="1706499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z="7200" b="1" spc="-5" dirty="0" smtClean="0">
                <a:solidFill>
                  <a:prstClr val="black"/>
                </a:solidFill>
                <a:cs typeface="Calibri"/>
              </a:rPr>
              <a:t>Truffle Framework</a:t>
            </a:r>
            <a:endParaRPr sz="7200" b="1" spc="-5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128543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2" name="object 2"/>
          <p:cNvSpPr/>
          <p:nvPr/>
        </p:nvSpPr>
        <p:spPr>
          <a:xfrm>
            <a:off x="5519928" y="2904744"/>
            <a:ext cx="2663952" cy="666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3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1525015" y="0"/>
                </a:moveTo>
                <a:lnTo>
                  <a:pt x="1472162" y="1465"/>
                </a:lnTo>
                <a:lnTo>
                  <a:pt x="1419984" y="4935"/>
                </a:lnTo>
                <a:lnTo>
                  <a:pt x="1368537" y="10362"/>
                </a:lnTo>
                <a:lnTo>
                  <a:pt x="1317877" y="17698"/>
                </a:lnTo>
                <a:lnTo>
                  <a:pt x="1268063" y="26899"/>
                </a:lnTo>
                <a:lnTo>
                  <a:pt x="1219149" y="37916"/>
                </a:lnTo>
                <a:lnTo>
                  <a:pt x="1171193" y="50702"/>
                </a:lnTo>
                <a:lnTo>
                  <a:pt x="1124252" y="65212"/>
                </a:lnTo>
                <a:lnTo>
                  <a:pt x="1078381" y="81397"/>
                </a:lnTo>
                <a:lnTo>
                  <a:pt x="1033637" y="99212"/>
                </a:lnTo>
                <a:lnTo>
                  <a:pt x="990077" y="118610"/>
                </a:lnTo>
                <a:lnTo>
                  <a:pt x="947757" y="139543"/>
                </a:lnTo>
                <a:lnTo>
                  <a:pt x="906735" y="161965"/>
                </a:lnTo>
                <a:lnTo>
                  <a:pt x="867066" y="185829"/>
                </a:lnTo>
                <a:lnTo>
                  <a:pt x="828807" y="211088"/>
                </a:lnTo>
                <a:lnTo>
                  <a:pt x="792014" y="237695"/>
                </a:lnTo>
                <a:lnTo>
                  <a:pt x="756745" y="265604"/>
                </a:lnTo>
                <a:lnTo>
                  <a:pt x="723055" y="294768"/>
                </a:lnTo>
                <a:lnTo>
                  <a:pt x="691002" y="325140"/>
                </a:lnTo>
                <a:lnTo>
                  <a:pt x="660641" y="356672"/>
                </a:lnTo>
                <a:lnTo>
                  <a:pt x="632030" y="389319"/>
                </a:lnTo>
                <a:lnTo>
                  <a:pt x="605225" y="423034"/>
                </a:lnTo>
                <a:lnTo>
                  <a:pt x="580282" y="457769"/>
                </a:lnTo>
                <a:lnTo>
                  <a:pt x="557258" y="493478"/>
                </a:lnTo>
                <a:lnTo>
                  <a:pt x="536210" y="530114"/>
                </a:lnTo>
                <a:lnTo>
                  <a:pt x="517194" y="567630"/>
                </a:lnTo>
                <a:lnTo>
                  <a:pt x="500266" y="605979"/>
                </a:lnTo>
                <a:lnTo>
                  <a:pt x="485484" y="645115"/>
                </a:lnTo>
                <a:lnTo>
                  <a:pt x="472904" y="684991"/>
                </a:lnTo>
                <a:lnTo>
                  <a:pt x="462582" y="725559"/>
                </a:lnTo>
                <a:lnTo>
                  <a:pt x="454574" y="766774"/>
                </a:lnTo>
                <a:lnTo>
                  <a:pt x="448939" y="808587"/>
                </a:lnTo>
                <a:lnTo>
                  <a:pt x="445731" y="850954"/>
                </a:lnTo>
                <a:lnTo>
                  <a:pt x="445007" y="893826"/>
                </a:lnTo>
                <a:lnTo>
                  <a:pt x="0" y="1140078"/>
                </a:lnTo>
                <a:lnTo>
                  <a:pt x="528701" y="1224533"/>
                </a:lnTo>
                <a:lnTo>
                  <a:pt x="550315" y="1263922"/>
                </a:lnTo>
                <a:lnTo>
                  <a:pt x="574084" y="1302144"/>
                </a:lnTo>
                <a:lnTo>
                  <a:pt x="599935" y="1339161"/>
                </a:lnTo>
                <a:lnTo>
                  <a:pt x="627793" y="1374932"/>
                </a:lnTo>
                <a:lnTo>
                  <a:pt x="657587" y="1409419"/>
                </a:lnTo>
                <a:lnTo>
                  <a:pt x="689243" y="1442583"/>
                </a:lnTo>
                <a:lnTo>
                  <a:pt x="722689" y="1474385"/>
                </a:lnTo>
                <a:lnTo>
                  <a:pt x="757850" y="1504786"/>
                </a:lnTo>
                <a:lnTo>
                  <a:pt x="794655" y="1533747"/>
                </a:lnTo>
                <a:lnTo>
                  <a:pt x="833029" y="1561228"/>
                </a:lnTo>
                <a:lnTo>
                  <a:pt x="872900" y="1587191"/>
                </a:lnTo>
                <a:lnTo>
                  <a:pt x="914196" y="1611596"/>
                </a:lnTo>
                <a:lnTo>
                  <a:pt x="956842" y="1634405"/>
                </a:lnTo>
                <a:lnTo>
                  <a:pt x="1000766" y="1655578"/>
                </a:lnTo>
                <a:lnTo>
                  <a:pt x="1045894" y="1675077"/>
                </a:lnTo>
                <a:lnTo>
                  <a:pt x="1092155" y="1692862"/>
                </a:lnTo>
                <a:lnTo>
                  <a:pt x="1139473" y="1708894"/>
                </a:lnTo>
                <a:lnTo>
                  <a:pt x="1187778" y="1723134"/>
                </a:lnTo>
                <a:lnTo>
                  <a:pt x="1236995" y="1735543"/>
                </a:lnTo>
                <a:lnTo>
                  <a:pt x="1287051" y="1746083"/>
                </a:lnTo>
                <a:lnTo>
                  <a:pt x="1337874" y="1754713"/>
                </a:lnTo>
                <a:lnTo>
                  <a:pt x="1389390" y="1761396"/>
                </a:lnTo>
                <a:lnTo>
                  <a:pt x="1441526" y="1766091"/>
                </a:lnTo>
                <a:lnTo>
                  <a:pt x="1494210" y="1768760"/>
                </a:lnTo>
                <a:lnTo>
                  <a:pt x="1547367" y="1769364"/>
                </a:lnTo>
                <a:lnTo>
                  <a:pt x="1600221" y="1767898"/>
                </a:lnTo>
                <a:lnTo>
                  <a:pt x="1652399" y="1764428"/>
                </a:lnTo>
                <a:lnTo>
                  <a:pt x="1703846" y="1759001"/>
                </a:lnTo>
                <a:lnTo>
                  <a:pt x="1754506" y="1751665"/>
                </a:lnTo>
                <a:lnTo>
                  <a:pt x="1804320" y="1742464"/>
                </a:lnTo>
                <a:lnTo>
                  <a:pt x="1853234" y="1731447"/>
                </a:lnTo>
                <a:lnTo>
                  <a:pt x="1901190" y="1718661"/>
                </a:lnTo>
                <a:lnTo>
                  <a:pt x="1948131" y="1704151"/>
                </a:lnTo>
                <a:lnTo>
                  <a:pt x="1994002" y="1687966"/>
                </a:lnTo>
                <a:lnTo>
                  <a:pt x="2038746" y="1670151"/>
                </a:lnTo>
                <a:lnTo>
                  <a:pt x="2082306" y="1650753"/>
                </a:lnTo>
                <a:lnTo>
                  <a:pt x="2124626" y="1629820"/>
                </a:lnTo>
                <a:lnTo>
                  <a:pt x="2165648" y="1607398"/>
                </a:lnTo>
                <a:lnTo>
                  <a:pt x="2205317" y="1583534"/>
                </a:lnTo>
                <a:lnTo>
                  <a:pt x="2243576" y="1558275"/>
                </a:lnTo>
                <a:lnTo>
                  <a:pt x="2280369" y="1531668"/>
                </a:lnTo>
                <a:lnTo>
                  <a:pt x="2315638" y="1503759"/>
                </a:lnTo>
                <a:lnTo>
                  <a:pt x="2349328" y="1474595"/>
                </a:lnTo>
                <a:lnTo>
                  <a:pt x="2381381" y="1444223"/>
                </a:lnTo>
                <a:lnTo>
                  <a:pt x="2411742" y="1412691"/>
                </a:lnTo>
                <a:lnTo>
                  <a:pt x="2440353" y="1380044"/>
                </a:lnTo>
                <a:lnTo>
                  <a:pt x="2467158" y="1346329"/>
                </a:lnTo>
                <a:lnTo>
                  <a:pt x="2492101" y="1311594"/>
                </a:lnTo>
                <a:lnTo>
                  <a:pt x="2515125" y="1275885"/>
                </a:lnTo>
                <a:lnTo>
                  <a:pt x="2536173" y="1239249"/>
                </a:lnTo>
                <a:lnTo>
                  <a:pt x="2555189" y="1201733"/>
                </a:lnTo>
                <a:lnTo>
                  <a:pt x="2572117" y="1163384"/>
                </a:lnTo>
                <a:lnTo>
                  <a:pt x="2586899" y="1124248"/>
                </a:lnTo>
                <a:lnTo>
                  <a:pt x="2599479" y="1084372"/>
                </a:lnTo>
                <a:lnTo>
                  <a:pt x="2609801" y="1043804"/>
                </a:lnTo>
                <a:lnTo>
                  <a:pt x="2617809" y="1002589"/>
                </a:lnTo>
                <a:lnTo>
                  <a:pt x="2623444" y="960776"/>
                </a:lnTo>
                <a:lnTo>
                  <a:pt x="2626652" y="918409"/>
                </a:lnTo>
                <a:lnTo>
                  <a:pt x="2627376" y="875538"/>
                </a:lnTo>
                <a:lnTo>
                  <a:pt x="2625571" y="832687"/>
                </a:lnTo>
                <a:lnTo>
                  <a:pt x="2621296" y="790384"/>
                </a:lnTo>
                <a:lnTo>
                  <a:pt x="2614606" y="748674"/>
                </a:lnTo>
                <a:lnTo>
                  <a:pt x="2605561" y="707603"/>
                </a:lnTo>
                <a:lnTo>
                  <a:pt x="2594217" y="667218"/>
                </a:lnTo>
                <a:lnTo>
                  <a:pt x="2580633" y="627563"/>
                </a:lnTo>
                <a:lnTo>
                  <a:pt x="2564866" y="588684"/>
                </a:lnTo>
                <a:lnTo>
                  <a:pt x="2546974" y="550628"/>
                </a:lnTo>
                <a:lnTo>
                  <a:pt x="2527015" y="513441"/>
                </a:lnTo>
                <a:lnTo>
                  <a:pt x="2505046" y="477167"/>
                </a:lnTo>
                <a:lnTo>
                  <a:pt x="2481125" y="441854"/>
                </a:lnTo>
                <a:lnTo>
                  <a:pt x="2455309" y="407546"/>
                </a:lnTo>
                <a:lnTo>
                  <a:pt x="2427658" y="374290"/>
                </a:lnTo>
                <a:lnTo>
                  <a:pt x="2398228" y="342131"/>
                </a:lnTo>
                <a:lnTo>
                  <a:pt x="2367077" y="311116"/>
                </a:lnTo>
                <a:lnTo>
                  <a:pt x="2334262" y="281289"/>
                </a:lnTo>
                <a:lnTo>
                  <a:pt x="2299843" y="252698"/>
                </a:lnTo>
                <a:lnTo>
                  <a:pt x="2263875" y="225387"/>
                </a:lnTo>
                <a:lnTo>
                  <a:pt x="2226417" y="199403"/>
                </a:lnTo>
                <a:lnTo>
                  <a:pt x="2187528" y="174791"/>
                </a:lnTo>
                <a:lnTo>
                  <a:pt x="2147263" y="151598"/>
                </a:lnTo>
                <a:lnTo>
                  <a:pt x="2105682" y="129869"/>
                </a:lnTo>
                <a:lnTo>
                  <a:pt x="2062842" y="109649"/>
                </a:lnTo>
                <a:lnTo>
                  <a:pt x="2018801" y="90986"/>
                </a:lnTo>
                <a:lnTo>
                  <a:pt x="1973616" y="73924"/>
                </a:lnTo>
                <a:lnTo>
                  <a:pt x="1927345" y="58509"/>
                </a:lnTo>
                <a:lnTo>
                  <a:pt x="1880046" y="44788"/>
                </a:lnTo>
                <a:lnTo>
                  <a:pt x="1831776" y="32806"/>
                </a:lnTo>
                <a:lnTo>
                  <a:pt x="1782594" y="22608"/>
                </a:lnTo>
                <a:lnTo>
                  <a:pt x="1732557" y="14242"/>
                </a:lnTo>
                <a:lnTo>
                  <a:pt x="1681723" y="7752"/>
                </a:lnTo>
                <a:lnTo>
                  <a:pt x="1630150" y="3184"/>
                </a:lnTo>
                <a:lnTo>
                  <a:pt x="1577895" y="585"/>
                </a:lnTo>
                <a:lnTo>
                  <a:pt x="15250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4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0" y="1140078"/>
                </a:moveTo>
                <a:lnTo>
                  <a:pt x="445007" y="893826"/>
                </a:lnTo>
                <a:lnTo>
                  <a:pt x="445731" y="850954"/>
                </a:lnTo>
                <a:lnTo>
                  <a:pt x="448939" y="808587"/>
                </a:lnTo>
                <a:lnTo>
                  <a:pt x="454574" y="766774"/>
                </a:lnTo>
                <a:lnTo>
                  <a:pt x="462582" y="725559"/>
                </a:lnTo>
                <a:lnTo>
                  <a:pt x="472904" y="684991"/>
                </a:lnTo>
                <a:lnTo>
                  <a:pt x="485484" y="645115"/>
                </a:lnTo>
                <a:lnTo>
                  <a:pt x="500266" y="605979"/>
                </a:lnTo>
                <a:lnTo>
                  <a:pt x="517194" y="567630"/>
                </a:lnTo>
                <a:lnTo>
                  <a:pt x="536210" y="530114"/>
                </a:lnTo>
                <a:lnTo>
                  <a:pt x="557258" y="493478"/>
                </a:lnTo>
                <a:lnTo>
                  <a:pt x="580282" y="457769"/>
                </a:lnTo>
                <a:lnTo>
                  <a:pt x="605225" y="423034"/>
                </a:lnTo>
                <a:lnTo>
                  <a:pt x="632030" y="389319"/>
                </a:lnTo>
                <a:lnTo>
                  <a:pt x="660641" y="356672"/>
                </a:lnTo>
                <a:lnTo>
                  <a:pt x="691002" y="325140"/>
                </a:lnTo>
                <a:lnTo>
                  <a:pt x="723055" y="294768"/>
                </a:lnTo>
                <a:lnTo>
                  <a:pt x="756745" y="265604"/>
                </a:lnTo>
                <a:lnTo>
                  <a:pt x="792014" y="237695"/>
                </a:lnTo>
                <a:lnTo>
                  <a:pt x="828807" y="211088"/>
                </a:lnTo>
                <a:lnTo>
                  <a:pt x="867066" y="185829"/>
                </a:lnTo>
                <a:lnTo>
                  <a:pt x="906735" y="161965"/>
                </a:lnTo>
                <a:lnTo>
                  <a:pt x="947757" y="139543"/>
                </a:lnTo>
                <a:lnTo>
                  <a:pt x="990077" y="118610"/>
                </a:lnTo>
                <a:lnTo>
                  <a:pt x="1033637" y="99212"/>
                </a:lnTo>
                <a:lnTo>
                  <a:pt x="1078381" y="81397"/>
                </a:lnTo>
                <a:lnTo>
                  <a:pt x="1124252" y="65212"/>
                </a:lnTo>
                <a:lnTo>
                  <a:pt x="1171193" y="50702"/>
                </a:lnTo>
                <a:lnTo>
                  <a:pt x="1219149" y="37916"/>
                </a:lnTo>
                <a:lnTo>
                  <a:pt x="1268063" y="26899"/>
                </a:lnTo>
                <a:lnTo>
                  <a:pt x="1317877" y="17698"/>
                </a:lnTo>
                <a:lnTo>
                  <a:pt x="1368537" y="10362"/>
                </a:lnTo>
                <a:lnTo>
                  <a:pt x="1419984" y="4935"/>
                </a:lnTo>
                <a:lnTo>
                  <a:pt x="1472162" y="1465"/>
                </a:lnTo>
                <a:lnTo>
                  <a:pt x="1525015" y="0"/>
                </a:lnTo>
                <a:lnTo>
                  <a:pt x="1577895" y="585"/>
                </a:lnTo>
                <a:lnTo>
                  <a:pt x="1630150" y="3184"/>
                </a:lnTo>
                <a:lnTo>
                  <a:pt x="1681723" y="7752"/>
                </a:lnTo>
                <a:lnTo>
                  <a:pt x="1732557" y="14242"/>
                </a:lnTo>
                <a:lnTo>
                  <a:pt x="1782594" y="22608"/>
                </a:lnTo>
                <a:lnTo>
                  <a:pt x="1831776" y="32806"/>
                </a:lnTo>
                <a:lnTo>
                  <a:pt x="1880046" y="44788"/>
                </a:lnTo>
                <a:lnTo>
                  <a:pt x="1927345" y="58509"/>
                </a:lnTo>
                <a:lnTo>
                  <a:pt x="1973616" y="73924"/>
                </a:lnTo>
                <a:lnTo>
                  <a:pt x="2018801" y="90986"/>
                </a:lnTo>
                <a:lnTo>
                  <a:pt x="2062842" y="109649"/>
                </a:lnTo>
                <a:lnTo>
                  <a:pt x="2105682" y="129869"/>
                </a:lnTo>
                <a:lnTo>
                  <a:pt x="2147263" y="151598"/>
                </a:lnTo>
                <a:lnTo>
                  <a:pt x="2187528" y="174791"/>
                </a:lnTo>
                <a:lnTo>
                  <a:pt x="2226417" y="199403"/>
                </a:lnTo>
                <a:lnTo>
                  <a:pt x="2263875" y="225387"/>
                </a:lnTo>
                <a:lnTo>
                  <a:pt x="2299843" y="252698"/>
                </a:lnTo>
                <a:lnTo>
                  <a:pt x="2334262" y="281289"/>
                </a:lnTo>
                <a:lnTo>
                  <a:pt x="2367077" y="311116"/>
                </a:lnTo>
                <a:lnTo>
                  <a:pt x="2398228" y="342131"/>
                </a:lnTo>
                <a:lnTo>
                  <a:pt x="2427658" y="374290"/>
                </a:lnTo>
                <a:lnTo>
                  <a:pt x="2455309" y="407546"/>
                </a:lnTo>
                <a:lnTo>
                  <a:pt x="2481125" y="441854"/>
                </a:lnTo>
                <a:lnTo>
                  <a:pt x="2505046" y="477167"/>
                </a:lnTo>
                <a:lnTo>
                  <a:pt x="2527015" y="513441"/>
                </a:lnTo>
                <a:lnTo>
                  <a:pt x="2546974" y="550628"/>
                </a:lnTo>
                <a:lnTo>
                  <a:pt x="2564866" y="588684"/>
                </a:lnTo>
                <a:lnTo>
                  <a:pt x="2580633" y="627563"/>
                </a:lnTo>
                <a:lnTo>
                  <a:pt x="2594217" y="667218"/>
                </a:lnTo>
                <a:lnTo>
                  <a:pt x="2605561" y="707603"/>
                </a:lnTo>
                <a:lnTo>
                  <a:pt x="2614606" y="748674"/>
                </a:lnTo>
                <a:lnTo>
                  <a:pt x="2621296" y="790384"/>
                </a:lnTo>
                <a:lnTo>
                  <a:pt x="2625571" y="832687"/>
                </a:lnTo>
                <a:lnTo>
                  <a:pt x="2627376" y="875538"/>
                </a:lnTo>
                <a:lnTo>
                  <a:pt x="2626652" y="918409"/>
                </a:lnTo>
                <a:lnTo>
                  <a:pt x="2623444" y="960776"/>
                </a:lnTo>
                <a:lnTo>
                  <a:pt x="2617809" y="1002589"/>
                </a:lnTo>
                <a:lnTo>
                  <a:pt x="2609801" y="1043804"/>
                </a:lnTo>
                <a:lnTo>
                  <a:pt x="2599479" y="1084372"/>
                </a:lnTo>
                <a:lnTo>
                  <a:pt x="2586899" y="1124248"/>
                </a:lnTo>
                <a:lnTo>
                  <a:pt x="2572117" y="1163384"/>
                </a:lnTo>
                <a:lnTo>
                  <a:pt x="2555189" y="1201733"/>
                </a:lnTo>
                <a:lnTo>
                  <a:pt x="2536173" y="1239249"/>
                </a:lnTo>
                <a:lnTo>
                  <a:pt x="2515125" y="1275885"/>
                </a:lnTo>
                <a:lnTo>
                  <a:pt x="2492101" y="1311594"/>
                </a:lnTo>
                <a:lnTo>
                  <a:pt x="2467158" y="1346329"/>
                </a:lnTo>
                <a:lnTo>
                  <a:pt x="2440353" y="1380044"/>
                </a:lnTo>
                <a:lnTo>
                  <a:pt x="2411742" y="1412691"/>
                </a:lnTo>
                <a:lnTo>
                  <a:pt x="2381381" y="1444223"/>
                </a:lnTo>
                <a:lnTo>
                  <a:pt x="2349328" y="1474595"/>
                </a:lnTo>
                <a:lnTo>
                  <a:pt x="2315638" y="1503759"/>
                </a:lnTo>
                <a:lnTo>
                  <a:pt x="2280369" y="1531668"/>
                </a:lnTo>
                <a:lnTo>
                  <a:pt x="2243576" y="1558275"/>
                </a:lnTo>
                <a:lnTo>
                  <a:pt x="2205317" y="1583534"/>
                </a:lnTo>
                <a:lnTo>
                  <a:pt x="2165648" y="1607398"/>
                </a:lnTo>
                <a:lnTo>
                  <a:pt x="2124626" y="1629820"/>
                </a:lnTo>
                <a:lnTo>
                  <a:pt x="2082306" y="1650753"/>
                </a:lnTo>
                <a:lnTo>
                  <a:pt x="2038746" y="1670151"/>
                </a:lnTo>
                <a:lnTo>
                  <a:pt x="1994002" y="1687966"/>
                </a:lnTo>
                <a:lnTo>
                  <a:pt x="1948131" y="1704151"/>
                </a:lnTo>
                <a:lnTo>
                  <a:pt x="1901190" y="1718661"/>
                </a:lnTo>
                <a:lnTo>
                  <a:pt x="1853234" y="1731447"/>
                </a:lnTo>
                <a:lnTo>
                  <a:pt x="1804320" y="1742464"/>
                </a:lnTo>
                <a:lnTo>
                  <a:pt x="1754506" y="1751665"/>
                </a:lnTo>
                <a:lnTo>
                  <a:pt x="1703846" y="1759001"/>
                </a:lnTo>
                <a:lnTo>
                  <a:pt x="1652399" y="1764428"/>
                </a:lnTo>
                <a:lnTo>
                  <a:pt x="1600221" y="1767898"/>
                </a:lnTo>
                <a:lnTo>
                  <a:pt x="1547367" y="1769364"/>
                </a:lnTo>
                <a:lnTo>
                  <a:pt x="1494210" y="1768760"/>
                </a:lnTo>
                <a:lnTo>
                  <a:pt x="1441526" y="1766091"/>
                </a:lnTo>
                <a:lnTo>
                  <a:pt x="1389390" y="1761396"/>
                </a:lnTo>
                <a:lnTo>
                  <a:pt x="1337874" y="1754713"/>
                </a:lnTo>
                <a:lnTo>
                  <a:pt x="1287051" y="1746083"/>
                </a:lnTo>
                <a:lnTo>
                  <a:pt x="1236995" y="1735543"/>
                </a:lnTo>
                <a:lnTo>
                  <a:pt x="1187778" y="1723134"/>
                </a:lnTo>
                <a:lnTo>
                  <a:pt x="1139473" y="1708894"/>
                </a:lnTo>
                <a:lnTo>
                  <a:pt x="1092155" y="1692862"/>
                </a:lnTo>
                <a:lnTo>
                  <a:pt x="1045894" y="1675077"/>
                </a:lnTo>
                <a:lnTo>
                  <a:pt x="1000766" y="1655578"/>
                </a:lnTo>
                <a:lnTo>
                  <a:pt x="956842" y="1634405"/>
                </a:lnTo>
                <a:lnTo>
                  <a:pt x="914196" y="1611596"/>
                </a:lnTo>
                <a:lnTo>
                  <a:pt x="872900" y="1587191"/>
                </a:lnTo>
                <a:lnTo>
                  <a:pt x="833029" y="1561228"/>
                </a:lnTo>
                <a:lnTo>
                  <a:pt x="794655" y="1533747"/>
                </a:lnTo>
                <a:lnTo>
                  <a:pt x="757850" y="1504786"/>
                </a:lnTo>
                <a:lnTo>
                  <a:pt x="722689" y="1474385"/>
                </a:lnTo>
                <a:lnTo>
                  <a:pt x="689243" y="1442583"/>
                </a:lnTo>
                <a:lnTo>
                  <a:pt x="657587" y="1409419"/>
                </a:lnTo>
                <a:lnTo>
                  <a:pt x="627793" y="1374932"/>
                </a:lnTo>
                <a:lnTo>
                  <a:pt x="599935" y="1339161"/>
                </a:lnTo>
                <a:lnTo>
                  <a:pt x="574084" y="1302144"/>
                </a:lnTo>
                <a:lnTo>
                  <a:pt x="550315" y="1263922"/>
                </a:lnTo>
                <a:lnTo>
                  <a:pt x="528701" y="1224533"/>
                </a:lnTo>
                <a:lnTo>
                  <a:pt x="0" y="1140078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9367267" y="4690134"/>
            <a:ext cx="2437130" cy="88742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" marR="10160" indent="-1270" algn="ctr">
              <a:spcBef>
                <a:spcPts val="200"/>
              </a:spcBef>
            </a:pPr>
            <a:r>
              <a:rPr lang="en-IN" sz="2800" spc="-10" dirty="0" smtClean="0">
                <a:solidFill>
                  <a:srgbClr val="5F5F5F"/>
                </a:solidFill>
                <a:latin typeface="Comic Sans MS"/>
                <a:cs typeface="Comic Sans MS"/>
              </a:rPr>
              <a:t>Truffle Framework</a:t>
            </a:r>
            <a:endParaRPr sz="2800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95379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b="0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Truffle Framework</a:t>
            </a:r>
            <a:endParaRPr sz="5600" b="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2744723" y="5263896"/>
            <a:ext cx="1767840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What </a:t>
            </a:r>
            <a:r>
              <a:rPr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is truffle</a:t>
            </a:r>
            <a:r>
              <a:rPr spc="-6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?</a:t>
            </a:r>
          </a:p>
        </p:txBody>
      </p:sp>
      <p:sp>
        <p:nvSpPr>
          <p:cNvPr id="14" name="object 4"/>
          <p:cNvSpPr txBox="1"/>
          <p:nvPr/>
        </p:nvSpPr>
        <p:spPr>
          <a:xfrm>
            <a:off x="2744723" y="5538217"/>
            <a:ext cx="5687378" cy="140423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77178" indent="-258128">
              <a:spcBef>
                <a:spcPts val="150"/>
              </a:spcBef>
              <a:buFontTx/>
              <a:buChar char="•"/>
              <a:tabLst>
                <a:tab pos="278130" algn="l"/>
              </a:tabLst>
            </a:pPr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Development environment with </a:t>
            </a:r>
            <a:r>
              <a:rPr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testing</a:t>
            </a:r>
            <a:r>
              <a:rPr spc="-7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framework</a:t>
            </a:r>
            <a:endParaRPr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7178" indent="-258128">
              <a:buFontTx/>
              <a:buChar char="•"/>
              <a:tabLst>
                <a:tab pos="278130" algn="l"/>
              </a:tabLst>
            </a:pPr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Interactive console </a:t>
            </a:r>
            <a:r>
              <a:rPr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for </a:t>
            </a:r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direct </a:t>
            </a:r>
            <a:r>
              <a:rPr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contract</a:t>
            </a:r>
            <a:r>
              <a:rPr spc="-4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communication.</a:t>
            </a:r>
            <a:endParaRPr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277178" indent="-258128">
              <a:buFontTx/>
              <a:buChar char="•"/>
              <a:tabLst>
                <a:tab pos="278130" algn="l"/>
              </a:tabLst>
            </a:pPr>
            <a:r>
              <a:rPr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Instant </a:t>
            </a:r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rebuilding </a:t>
            </a:r>
            <a:r>
              <a:rPr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of assets </a:t>
            </a:r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during</a:t>
            </a:r>
            <a:r>
              <a:rPr spc="-15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development.</a:t>
            </a:r>
            <a:endParaRPr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6" name="object 5"/>
          <p:cNvSpPr/>
          <p:nvPr/>
        </p:nvSpPr>
        <p:spPr>
          <a:xfrm>
            <a:off x="6848569" y="1975521"/>
            <a:ext cx="3167063" cy="30956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9034843" y="5244654"/>
            <a:ext cx="700088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Install</a:t>
            </a:r>
            <a:endParaRPr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8" name="object 7"/>
          <p:cNvSpPr txBox="1"/>
          <p:nvPr/>
        </p:nvSpPr>
        <p:spPr>
          <a:xfrm>
            <a:off x="9034842" y="5518974"/>
            <a:ext cx="5587365" cy="134472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74320" marR="7620" indent="-255270">
              <a:lnSpc>
                <a:spcPct val="120000"/>
              </a:lnSpc>
              <a:spcBef>
                <a:spcPts val="150"/>
              </a:spcBef>
              <a:buFontTx/>
              <a:buChar char="•"/>
              <a:tabLst>
                <a:tab pos="278130" algn="l"/>
              </a:tabLst>
            </a:pPr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Make sure </a:t>
            </a:r>
            <a:r>
              <a:rPr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you </a:t>
            </a:r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have </a:t>
            </a:r>
            <a:r>
              <a:rPr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latest Node </a:t>
            </a:r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js and </a:t>
            </a:r>
            <a:r>
              <a:rPr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NPM </a:t>
            </a:r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and  execute </a:t>
            </a:r>
            <a:r>
              <a:rPr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the </a:t>
            </a:r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below command in windows power</a:t>
            </a:r>
            <a:r>
              <a:rPr spc="-9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shell</a:t>
            </a:r>
            <a:endParaRPr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390650">
              <a:spcBef>
                <a:spcPts val="428"/>
              </a:spcBef>
            </a:pPr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$ npm install -g</a:t>
            </a:r>
            <a:r>
              <a:rPr spc="-4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truffle</a:t>
            </a:r>
            <a:endParaRPr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9034842" y="6561963"/>
            <a:ext cx="1283970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Commands</a:t>
            </a:r>
            <a:endParaRPr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9034842" y="6836283"/>
            <a:ext cx="2337435" cy="956352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277178" indent="-258128">
              <a:spcBef>
                <a:spcPts val="578"/>
              </a:spcBef>
              <a:buFontTx/>
              <a:buChar char="•"/>
              <a:tabLst>
                <a:tab pos="278130" algn="l"/>
              </a:tabLst>
            </a:pPr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Create a</a:t>
            </a:r>
            <a:r>
              <a:rPr spc="-15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contract</a:t>
            </a:r>
            <a:endParaRPr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390650">
              <a:spcBef>
                <a:spcPts val="435"/>
              </a:spcBef>
            </a:pPr>
            <a:r>
              <a:rPr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truffle</a:t>
            </a:r>
            <a:r>
              <a:rPr spc="-13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init</a:t>
            </a:r>
            <a:endParaRPr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21" name="object 10"/>
          <p:cNvSpPr txBox="1"/>
          <p:nvPr/>
        </p:nvSpPr>
        <p:spPr>
          <a:xfrm>
            <a:off x="9034842" y="7823453"/>
            <a:ext cx="2834640" cy="957313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77178" indent="-258128">
              <a:spcBef>
                <a:spcPts val="585"/>
              </a:spcBef>
              <a:buFontTx/>
              <a:buChar char="•"/>
              <a:tabLst>
                <a:tab pos="278130" algn="l"/>
              </a:tabLst>
            </a:pPr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Command </a:t>
            </a:r>
            <a:r>
              <a:rPr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to</a:t>
            </a:r>
            <a:r>
              <a:rPr spc="-7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compile</a:t>
            </a:r>
            <a:endParaRPr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390650">
              <a:spcBef>
                <a:spcPts val="435"/>
              </a:spcBef>
            </a:pPr>
            <a:r>
              <a:rPr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truffle</a:t>
            </a:r>
            <a:r>
              <a:rPr spc="-10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compile</a:t>
            </a:r>
            <a:endParaRPr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22" name="object 11"/>
          <p:cNvSpPr txBox="1"/>
          <p:nvPr/>
        </p:nvSpPr>
        <p:spPr>
          <a:xfrm>
            <a:off x="9034843" y="8811767"/>
            <a:ext cx="2807018" cy="956352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277178" indent="-258128">
              <a:spcBef>
                <a:spcPts val="578"/>
              </a:spcBef>
              <a:buFontTx/>
              <a:buChar char="•"/>
              <a:tabLst>
                <a:tab pos="278130" algn="l"/>
              </a:tabLst>
            </a:pPr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Command </a:t>
            </a:r>
            <a:r>
              <a:rPr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to</a:t>
            </a:r>
            <a:r>
              <a:rPr spc="-6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migrate</a:t>
            </a:r>
            <a:endParaRPr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390650">
              <a:spcBef>
                <a:spcPts val="435"/>
              </a:spcBef>
            </a:pPr>
            <a:r>
              <a:rPr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truffle</a:t>
            </a:r>
            <a:r>
              <a:rPr spc="-10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migrate</a:t>
            </a:r>
            <a:endParaRPr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23" name="object 12"/>
          <p:cNvSpPr txBox="1"/>
          <p:nvPr/>
        </p:nvSpPr>
        <p:spPr>
          <a:xfrm>
            <a:off x="2744723" y="6930152"/>
            <a:ext cx="4103846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Website</a:t>
            </a:r>
            <a:endParaRPr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/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  <a:hlinkClick r:id="rId6"/>
              </a:rPr>
              <a:t>http://truffleframework.com/</a:t>
            </a:r>
            <a:endParaRPr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24" name="object 13"/>
          <p:cNvSpPr txBox="1"/>
          <p:nvPr/>
        </p:nvSpPr>
        <p:spPr>
          <a:xfrm>
            <a:off x="2744723" y="7924420"/>
            <a:ext cx="4418077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Git</a:t>
            </a:r>
          </a:p>
          <a:p>
            <a:pPr marL="19050"/>
            <a:r>
              <a:rPr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https://github.com/trufflesuite/truffle</a:t>
            </a:r>
            <a:endParaRPr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05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2"/>
          <p:cNvSpPr/>
          <p:nvPr/>
        </p:nvSpPr>
        <p:spPr>
          <a:xfrm>
            <a:off x="2286000" y="10046"/>
            <a:ext cx="13716000" cy="10276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61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2"/>
          <p:cNvSpPr/>
          <p:nvPr/>
        </p:nvSpPr>
        <p:spPr>
          <a:xfrm>
            <a:off x="3357563" y="1"/>
            <a:ext cx="11572875" cy="4729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4" name="object 3"/>
          <p:cNvSpPr/>
          <p:nvPr/>
        </p:nvSpPr>
        <p:spPr>
          <a:xfrm>
            <a:off x="3052763" y="4750593"/>
            <a:ext cx="12182475" cy="4800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6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796" y="4673446"/>
            <a:ext cx="1706499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z="7200" b="1" spc="-5" dirty="0" smtClean="0">
                <a:solidFill>
                  <a:prstClr val="black"/>
                </a:solidFill>
                <a:cs typeface="Calibri"/>
              </a:rPr>
              <a:t>Ganache – Test Framework</a:t>
            </a:r>
            <a:endParaRPr sz="7200" b="1" spc="-5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181713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2" name="object 2"/>
          <p:cNvSpPr/>
          <p:nvPr/>
        </p:nvSpPr>
        <p:spPr>
          <a:xfrm>
            <a:off x="5519928" y="2904744"/>
            <a:ext cx="2663952" cy="666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3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1525015" y="0"/>
                </a:moveTo>
                <a:lnTo>
                  <a:pt x="1472162" y="1465"/>
                </a:lnTo>
                <a:lnTo>
                  <a:pt x="1419984" y="4935"/>
                </a:lnTo>
                <a:lnTo>
                  <a:pt x="1368537" y="10362"/>
                </a:lnTo>
                <a:lnTo>
                  <a:pt x="1317877" y="17698"/>
                </a:lnTo>
                <a:lnTo>
                  <a:pt x="1268063" y="26899"/>
                </a:lnTo>
                <a:lnTo>
                  <a:pt x="1219149" y="37916"/>
                </a:lnTo>
                <a:lnTo>
                  <a:pt x="1171193" y="50702"/>
                </a:lnTo>
                <a:lnTo>
                  <a:pt x="1124252" y="65212"/>
                </a:lnTo>
                <a:lnTo>
                  <a:pt x="1078381" y="81397"/>
                </a:lnTo>
                <a:lnTo>
                  <a:pt x="1033637" y="99212"/>
                </a:lnTo>
                <a:lnTo>
                  <a:pt x="990077" y="118610"/>
                </a:lnTo>
                <a:lnTo>
                  <a:pt x="947757" y="139543"/>
                </a:lnTo>
                <a:lnTo>
                  <a:pt x="906735" y="161965"/>
                </a:lnTo>
                <a:lnTo>
                  <a:pt x="867066" y="185829"/>
                </a:lnTo>
                <a:lnTo>
                  <a:pt x="828807" y="211088"/>
                </a:lnTo>
                <a:lnTo>
                  <a:pt x="792014" y="237695"/>
                </a:lnTo>
                <a:lnTo>
                  <a:pt x="756745" y="265604"/>
                </a:lnTo>
                <a:lnTo>
                  <a:pt x="723055" y="294768"/>
                </a:lnTo>
                <a:lnTo>
                  <a:pt x="691002" y="325140"/>
                </a:lnTo>
                <a:lnTo>
                  <a:pt x="660641" y="356672"/>
                </a:lnTo>
                <a:lnTo>
                  <a:pt x="632030" y="389319"/>
                </a:lnTo>
                <a:lnTo>
                  <a:pt x="605225" y="423034"/>
                </a:lnTo>
                <a:lnTo>
                  <a:pt x="580282" y="457769"/>
                </a:lnTo>
                <a:lnTo>
                  <a:pt x="557258" y="493478"/>
                </a:lnTo>
                <a:lnTo>
                  <a:pt x="536210" y="530114"/>
                </a:lnTo>
                <a:lnTo>
                  <a:pt x="517194" y="567630"/>
                </a:lnTo>
                <a:lnTo>
                  <a:pt x="500266" y="605979"/>
                </a:lnTo>
                <a:lnTo>
                  <a:pt x="485484" y="645115"/>
                </a:lnTo>
                <a:lnTo>
                  <a:pt x="472904" y="684991"/>
                </a:lnTo>
                <a:lnTo>
                  <a:pt x="462582" y="725559"/>
                </a:lnTo>
                <a:lnTo>
                  <a:pt x="454574" y="766774"/>
                </a:lnTo>
                <a:lnTo>
                  <a:pt x="448939" y="808587"/>
                </a:lnTo>
                <a:lnTo>
                  <a:pt x="445731" y="850954"/>
                </a:lnTo>
                <a:lnTo>
                  <a:pt x="445007" y="893826"/>
                </a:lnTo>
                <a:lnTo>
                  <a:pt x="0" y="1140078"/>
                </a:lnTo>
                <a:lnTo>
                  <a:pt x="528701" y="1224533"/>
                </a:lnTo>
                <a:lnTo>
                  <a:pt x="550315" y="1263922"/>
                </a:lnTo>
                <a:lnTo>
                  <a:pt x="574084" y="1302144"/>
                </a:lnTo>
                <a:lnTo>
                  <a:pt x="599935" y="1339161"/>
                </a:lnTo>
                <a:lnTo>
                  <a:pt x="627793" y="1374932"/>
                </a:lnTo>
                <a:lnTo>
                  <a:pt x="657587" y="1409419"/>
                </a:lnTo>
                <a:lnTo>
                  <a:pt x="689243" y="1442583"/>
                </a:lnTo>
                <a:lnTo>
                  <a:pt x="722689" y="1474385"/>
                </a:lnTo>
                <a:lnTo>
                  <a:pt x="757850" y="1504786"/>
                </a:lnTo>
                <a:lnTo>
                  <a:pt x="794655" y="1533747"/>
                </a:lnTo>
                <a:lnTo>
                  <a:pt x="833029" y="1561228"/>
                </a:lnTo>
                <a:lnTo>
                  <a:pt x="872900" y="1587191"/>
                </a:lnTo>
                <a:lnTo>
                  <a:pt x="914196" y="1611596"/>
                </a:lnTo>
                <a:lnTo>
                  <a:pt x="956842" y="1634405"/>
                </a:lnTo>
                <a:lnTo>
                  <a:pt x="1000766" y="1655578"/>
                </a:lnTo>
                <a:lnTo>
                  <a:pt x="1045894" y="1675077"/>
                </a:lnTo>
                <a:lnTo>
                  <a:pt x="1092155" y="1692862"/>
                </a:lnTo>
                <a:lnTo>
                  <a:pt x="1139473" y="1708894"/>
                </a:lnTo>
                <a:lnTo>
                  <a:pt x="1187778" y="1723134"/>
                </a:lnTo>
                <a:lnTo>
                  <a:pt x="1236995" y="1735543"/>
                </a:lnTo>
                <a:lnTo>
                  <a:pt x="1287051" y="1746083"/>
                </a:lnTo>
                <a:lnTo>
                  <a:pt x="1337874" y="1754713"/>
                </a:lnTo>
                <a:lnTo>
                  <a:pt x="1389390" y="1761396"/>
                </a:lnTo>
                <a:lnTo>
                  <a:pt x="1441526" y="1766091"/>
                </a:lnTo>
                <a:lnTo>
                  <a:pt x="1494210" y="1768760"/>
                </a:lnTo>
                <a:lnTo>
                  <a:pt x="1547367" y="1769364"/>
                </a:lnTo>
                <a:lnTo>
                  <a:pt x="1600221" y="1767898"/>
                </a:lnTo>
                <a:lnTo>
                  <a:pt x="1652399" y="1764428"/>
                </a:lnTo>
                <a:lnTo>
                  <a:pt x="1703846" y="1759001"/>
                </a:lnTo>
                <a:lnTo>
                  <a:pt x="1754506" y="1751665"/>
                </a:lnTo>
                <a:lnTo>
                  <a:pt x="1804320" y="1742464"/>
                </a:lnTo>
                <a:lnTo>
                  <a:pt x="1853234" y="1731447"/>
                </a:lnTo>
                <a:lnTo>
                  <a:pt x="1901190" y="1718661"/>
                </a:lnTo>
                <a:lnTo>
                  <a:pt x="1948131" y="1704151"/>
                </a:lnTo>
                <a:lnTo>
                  <a:pt x="1994002" y="1687966"/>
                </a:lnTo>
                <a:lnTo>
                  <a:pt x="2038746" y="1670151"/>
                </a:lnTo>
                <a:lnTo>
                  <a:pt x="2082306" y="1650753"/>
                </a:lnTo>
                <a:lnTo>
                  <a:pt x="2124626" y="1629820"/>
                </a:lnTo>
                <a:lnTo>
                  <a:pt x="2165648" y="1607398"/>
                </a:lnTo>
                <a:lnTo>
                  <a:pt x="2205317" y="1583534"/>
                </a:lnTo>
                <a:lnTo>
                  <a:pt x="2243576" y="1558275"/>
                </a:lnTo>
                <a:lnTo>
                  <a:pt x="2280369" y="1531668"/>
                </a:lnTo>
                <a:lnTo>
                  <a:pt x="2315638" y="1503759"/>
                </a:lnTo>
                <a:lnTo>
                  <a:pt x="2349328" y="1474595"/>
                </a:lnTo>
                <a:lnTo>
                  <a:pt x="2381381" y="1444223"/>
                </a:lnTo>
                <a:lnTo>
                  <a:pt x="2411742" y="1412691"/>
                </a:lnTo>
                <a:lnTo>
                  <a:pt x="2440353" y="1380044"/>
                </a:lnTo>
                <a:lnTo>
                  <a:pt x="2467158" y="1346329"/>
                </a:lnTo>
                <a:lnTo>
                  <a:pt x="2492101" y="1311594"/>
                </a:lnTo>
                <a:lnTo>
                  <a:pt x="2515125" y="1275885"/>
                </a:lnTo>
                <a:lnTo>
                  <a:pt x="2536173" y="1239249"/>
                </a:lnTo>
                <a:lnTo>
                  <a:pt x="2555189" y="1201733"/>
                </a:lnTo>
                <a:lnTo>
                  <a:pt x="2572117" y="1163384"/>
                </a:lnTo>
                <a:lnTo>
                  <a:pt x="2586899" y="1124248"/>
                </a:lnTo>
                <a:lnTo>
                  <a:pt x="2599479" y="1084372"/>
                </a:lnTo>
                <a:lnTo>
                  <a:pt x="2609801" y="1043804"/>
                </a:lnTo>
                <a:lnTo>
                  <a:pt x="2617809" y="1002589"/>
                </a:lnTo>
                <a:lnTo>
                  <a:pt x="2623444" y="960776"/>
                </a:lnTo>
                <a:lnTo>
                  <a:pt x="2626652" y="918409"/>
                </a:lnTo>
                <a:lnTo>
                  <a:pt x="2627376" y="875538"/>
                </a:lnTo>
                <a:lnTo>
                  <a:pt x="2625571" y="832687"/>
                </a:lnTo>
                <a:lnTo>
                  <a:pt x="2621296" y="790384"/>
                </a:lnTo>
                <a:lnTo>
                  <a:pt x="2614606" y="748674"/>
                </a:lnTo>
                <a:lnTo>
                  <a:pt x="2605561" y="707603"/>
                </a:lnTo>
                <a:lnTo>
                  <a:pt x="2594217" y="667218"/>
                </a:lnTo>
                <a:lnTo>
                  <a:pt x="2580633" y="627563"/>
                </a:lnTo>
                <a:lnTo>
                  <a:pt x="2564866" y="588684"/>
                </a:lnTo>
                <a:lnTo>
                  <a:pt x="2546974" y="550628"/>
                </a:lnTo>
                <a:lnTo>
                  <a:pt x="2527015" y="513441"/>
                </a:lnTo>
                <a:lnTo>
                  <a:pt x="2505046" y="477167"/>
                </a:lnTo>
                <a:lnTo>
                  <a:pt x="2481125" y="441854"/>
                </a:lnTo>
                <a:lnTo>
                  <a:pt x="2455309" y="407546"/>
                </a:lnTo>
                <a:lnTo>
                  <a:pt x="2427658" y="374290"/>
                </a:lnTo>
                <a:lnTo>
                  <a:pt x="2398228" y="342131"/>
                </a:lnTo>
                <a:lnTo>
                  <a:pt x="2367077" y="311116"/>
                </a:lnTo>
                <a:lnTo>
                  <a:pt x="2334262" y="281289"/>
                </a:lnTo>
                <a:lnTo>
                  <a:pt x="2299843" y="252698"/>
                </a:lnTo>
                <a:lnTo>
                  <a:pt x="2263875" y="225387"/>
                </a:lnTo>
                <a:lnTo>
                  <a:pt x="2226417" y="199403"/>
                </a:lnTo>
                <a:lnTo>
                  <a:pt x="2187528" y="174791"/>
                </a:lnTo>
                <a:lnTo>
                  <a:pt x="2147263" y="151598"/>
                </a:lnTo>
                <a:lnTo>
                  <a:pt x="2105682" y="129869"/>
                </a:lnTo>
                <a:lnTo>
                  <a:pt x="2062842" y="109649"/>
                </a:lnTo>
                <a:lnTo>
                  <a:pt x="2018801" y="90986"/>
                </a:lnTo>
                <a:lnTo>
                  <a:pt x="1973616" y="73924"/>
                </a:lnTo>
                <a:lnTo>
                  <a:pt x="1927345" y="58509"/>
                </a:lnTo>
                <a:lnTo>
                  <a:pt x="1880046" y="44788"/>
                </a:lnTo>
                <a:lnTo>
                  <a:pt x="1831776" y="32806"/>
                </a:lnTo>
                <a:lnTo>
                  <a:pt x="1782594" y="22608"/>
                </a:lnTo>
                <a:lnTo>
                  <a:pt x="1732557" y="14242"/>
                </a:lnTo>
                <a:lnTo>
                  <a:pt x="1681723" y="7752"/>
                </a:lnTo>
                <a:lnTo>
                  <a:pt x="1630150" y="3184"/>
                </a:lnTo>
                <a:lnTo>
                  <a:pt x="1577895" y="585"/>
                </a:lnTo>
                <a:lnTo>
                  <a:pt x="15250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4"/>
          <p:cNvSpPr/>
          <p:nvPr/>
        </p:nvSpPr>
        <p:spPr>
          <a:xfrm>
            <a:off x="7514842" y="3241549"/>
            <a:ext cx="5255260" cy="3539490"/>
          </a:xfrm>
          <a:custGeom>
            <a:avLst/>
            <a:gdLst/>
            <a:ahLst/>
            <a:cxnLst/>
            <a:rect l="l" t="t" r="r" b="b"/>
            <a:pathLst>
              <a:path w="2627629" h="1769745">
                <a:moveTo>
                  <a:pt x="0" y="1140078"/>
                </a:moveTo>
                <a:lnTo>
                  <a:pt x="445007" y="893826"/>
                </a:lnTo>
                <a:lnTo>
                  <a:pt x="445731" y="850954"/>
                </a:lnTo>
                <a:lnTo>
                  <a:pt x="448939" y="808587"/>
                </a:lnTo>
                <a:lnTo>
                  <a:pt x="454574" y="766774"/>
                </a:lnTo>
                <a:lnTo>
                  <a:pt x="462582" y="725559"/>
                </a:lnTo>
                <a:lnTo>
                  <a:pt x="472904" y="684991"/>
                </a:lnTo>
                <a:lnTo>
                  <a:pt x="485484" y="645115"/>
                </a:lnTo>
                <a:lnTo>
                  <a:pt x="500266" y="605979"/>
                </a:lnTo>
                <a:lnTo>
                  <a:pt x="517194" y="567630"/>
                </a:lnTo>
                <a:lnTo>
                  <a:pt x="536210" y="530114"/>
                </a:lnTo>
                <a:lnTo>
                  <a:pt x="557258" y="493478"/>
                </a:lnTo>
                <a:lnTo>
                  <a:pt x="580282" y="457769"/>
                </a:lnTo>
                <a:lnTo>
                  <a:pt x="605225" y="423034"/>
                </a:lnTo>
                <a:lnTo>
                  <a:pt x="632030" y="389319"/>
                </a:lnTo>
                <a:lnTo>
                  <a:pt x="660641" y="356672"/>
                </a:lnTo>
                <a:lnTo>
                  <a:pt x="691002" y="325140"/>
                </a:lnTo>
                <a:lnTo>
                  <a:pt x="723055" y="294768"/>
                </a:lnTo>
                <a:lnTo>
                  <a:pt x="756745" y="265604"/>
                </a:lnTo>
                <a:lnTo>
                  <a:pt x="792014" y="237695"/>
                </a:lnTo>
                <a:lnTo>
                  <a:pt x="828807" y="211088"/>
                </a:lnTo>
                <a:lnTo>
                  <a:pt x="867066" y="185829"/>
                </a:lnTo>
                <a:lnTo>
                  <a:pt x="906735" y="161965"/>
                </a:lnTo>
                <a:lnTo>
                  <a:pt x="947757" y="139543"/>
                </a:lnTo>
                <a:lnTo>
                  <a:pt x="990077" y="118610"/>
                </a:lnTo>
                <a:lnTo>
                  <a:pt x="1033637" y="99212"/>
                </a:lnTo>
                <a:lnTo>
                  <a:pt x="1078381" y="81397"/>
                </a:lnTo>
                <a:lnTo>
                  <a:pt x="1124252" y="65212"/>
                </a:lnTo>
                <a:lnTo>
                  <a:pt x="1171193" y="50702"/>
                </a:lnTo>
                <a:lnTo>
                  <a:pt x="1219149" y="37916"/>
                </a:lnTo>
                <a:lnTo>
                  <a:pt x="1268063" y="26899"/>
                </a:lnTo>
                <a:lnTo>
                  <a:pt x="1317877" y="17698"/>
                </a:lnTo>
                <a:lnTo>
                  <a:pt x="1368537" y="10362"/>
                </a:lnTo>
                <a:lnTo>
                  <a:pt x="1419984" y="4935"/>
                </a:lnTo>
                <a:lnTo>
                  <a:pt x="1472162" y="1465"/>
                </a:lnTo>
                <a:lnTo>
                  <a:pt x="1525015" y="0"/>
                </a:lnTo>
                <a:lnTo>
                  <a:pt x="1577895" y="585"/>
                </a:lnTo>
                <a:lnTo>
                  <a:pt x="1630150" y="3184"/>
                </a:lnTo>
                <a:lnTo>
                  <a:pt x="1681723" y="7752"/>
                </a:lnTo>
                <a:lnTo>
                  <a:pt x="1732557" y="14242"/>
                </a:lnTo>
                <a:lnTo>
                  <a:pt x="1782594" y="22608"/>
                </a:lnTo>
                <a:lnTo>
                  <a:pt x="1831776" y="32806"/>
                </a:lnTo>
                <a:lnTo>
                  <a:pt x="1880046" y="44788"/>
                </a:lnTo>
                <a:lnTo>
                  <a:pt x="1927345" y="58509"/>
                </a:lnTo>
                <a:lnTo>
                  <a:pt x="1973616" y="73924"/>
                </a:lnTo>
                <a:lnTo>
                  <a:pt x="2018801" y="90986"/>
                </a:lnTo>
                <a:lnTo>
                  <a:pt x="2062842" y="109649"/>
                </a:lnTo>
                <a:lnTo>
                  <a:pt x="2105682" y="129869"/>
                </a:lnTo>
                <a:lnTo>
                  <a:pt x="2147263" y="151598"/>
                </a:lnTo>
                <a:lnTo>
                  <a:pt x="2187528" y="174791"/>
                </a:lnTo>
                <a:lnTo>
                  <a:pt x="2226417" y="199403"/>
                </a:lnTo>
                <a:lnTo>
                  <a:pt x="2263875" y="225387"/>
                </a:lnTo>
                <a:lnTo>
                  <a:pt x="2299843" y="252698"/>
                </a:lnTo>
                <a:lnTo>
                  <a:pt x="2334262" y="281289"/>
                </a:lnTo>
                <a:lnTo>
                  <a:pt x="2367077" y="311116"/>
                </a:lnTo>
                <a:lnTo>
                  <a:pt x="2398228" y="342131"/>
                </a:lnTo>
                <a:lnTo>
                  <a:pt x="2427658" y="374290"/>
                </a:lnTo>
                <a:lnTo>
                  <a:pt x="2455309" y="407546"/>
                </a:lnTo>
                <a:lnTo>
                  <a:pt x="2481125" y="441854"/>
                </a:lnTo>
                <a:lnTo>
                  <a:pt x="2505046" y="477167"/>
                </a:lnTo>
                <a:lnTo>
                  <a:pt x="2527015" y="513441"/>
                </a:lnTo>
                <a:lnTo>
                  <a:pt x="2546974" y="550628"/>
                </a:lnTo>
                <a:lnTo>
                  <a:pt x="2564866" y="588684"/>
                </a:lnTo>
                <a:lnTo>
                  <a:pt x="2580633" y="627563"/>
                </a:lnTo>
                <a:lnTo>
                  <a:pt x="2594217" y="667218"/>
                </a:lnTo>
                <a:lnTo>
                  <a:pt x="2605561" y="707603"/>
                </a:lnTo>
                <a:lnTo>
                  <a:pt x="2614606" y="748674"/>
                </a:lnTo>
                <a:lnTo>
                  <a:pt x="2621296" y="790384"/>
                </a:lnTo>
                <a:lnTo>
                  <a:pt x="2625571" y="832687"/>
                </a:lnTo>
                <a:lnTo>
                  <a:pt x="2627376" y="875538"/>
                </a:lnTo>
                <a:lnTo>
                  <a:pt x="2626652" y="918409"/>
                </a:lnTo>
                <a:lnTo>
                  <a:pt x="2623444" y="960776"/>
                </a:lnTo>
                <a:lnTo>
                  <a:pt x="2617809" y="1002589"/>
                </a:lnTo>
                <a:lnTo>
                  <a:pt x="2609801" y="1043804"/>
                </a:lnTo>
                <a:lnTo>
                  <a:pt x="2599479" y="1084372"/>
                </a:lnTo>
                <a:lnTo>
                  <a:pt x="2586899" y="1124248"/>
                </a:lnTo>
                <a:lnTo>
                  <a:pt x="2572117" y="1163384"/>
                </a:lnTo>
                <a:lnTo>
                  <a:pt x="2555189" y="1201733"/>
                </a:lnTo>
                <a:lnTo>
                  <a:pt x="2536173" y="1239249"/>
                </a:lnTo>
                <a:lnTo>
                  <a:pt x="2515125" y="1275885"/>
                </a:lnTo>
                <a:lnTo>
                  <a:pt x="2492101" y="1311594"/>
                </a:lnTo>
                <a:lnTo>
                  <a:pt x="2467158" y="1346329"/>
                </a:lnTo>
                <a:lnTo>
                  <a:pt x="2440353" y="1380044"/>
                </a:lnTo>
                <a:lnTo>
                  <a:pt x="2411742" y="1412691"/>
                </a:lnTo>
                <a:lnTo>
                  <a:pt x="2381381" y="1444223"/>
                </a:lnTo>
                <a:lnTo>
                  <a:pt x="2349328" y="1474595"/>
                </a:lnTo>
                <a:lnTo>
                  <a:pt x="2315638" y="1503759"/>
                </a:lnTo>
                <a:lnTo>
                  <a:pt x="2280369" y="1531668"/>
                </a:lnTo>
                <a:lnTo>
                  <a:pt x="2243576" y="1558275"/>
                </a:lnTo>
                <a:lnTo>
                  <a:pt x="2205317" y="1583534"/>
                </a:lnTo>
                <a:lnTo>
                  <a:pt x="2165648" y="1607398"/>
                </a:lnTo>
                <a:lnTo>
                  <a:pt x="2124626" y="1629820"/>
                </a:lnTo>
                <a:lnTo>
                  <a:pt x="2082306" y="1650753"/>
                </a:lnTo>
                <a:lnTo>
                  <a:pt x="2038746" y="1670151"/>
                </a:lnTo>
                <a:lnTo>
                  <a:pt x="1994002" y="1687966"/>
                </a:lnTo>
                <a:lnTo>
                  <a:pt x="1948131" y="1704151"/>
                </a:lnTo>
                <a:lnTo>
                  <a:pt x="1901190" y="1718661"/>
                </a:lnTo>
                <a:lnTo>
                  <a:pt x="1853234" y="1731447"/>
                </a:lnTo>
                <a:lnTo>
                  <a:pt x="1804320" y="1742464"/>
                </a:lnTo>
                <a:lnTo>
                  <a:pt x="1754506" y="1751665"/>
                </a:lnTo>
                <a:lnTo>
                  <a:pt x="1703846" y="1759001"/>
                </a:lnTo>
                <a:lnTo>
                  <a:pt x="1652399" y="1764428"/>
                </a:lnTo>
                <a:lnTo>
                  <a:pt x="1600221" y="1767898"/>
                </a:lnTo>
                <a:lnTo>
                  <a:pt x="1547367" y="1769364"/>
                </a:lnTo>
                <a:lnTo>
                  <a:pt x="1494210" y="1768760"/>
                </a:lnTo>
                <a:lnTo>
                  <a:pt x="1441526" y="1766091"/>
                </a:lnTo>
                <a:lnTo>
                  <a:pt x="1389390" y="1761396"/>
                </a:lnTo>
                <a:lnTo>
                  <a:pt x="1337874" y="1754713"/>
                </a:lnTo>
                <a:lnTo>
                  <a:pt x="1287051" y="1746083"/>
                </a:lnTo>
                <a:lnTo>
                  <a:pt x="1236995" y="1735543"/>
                </a:lnTo>
                <a:lnTo>
                  <a:pt x="1187778" y="1723134"/>
                </a:lnTo>
                <a:lnTo>
                  <a:pt x="1139473" y="1708894"/>
                </a:lnTo>
                <a:lnTo>
                  <a:pt x="1092155" y="1692862"/>
                </a:lnTo>
                <a:lnTo>
                  <a:pt x="1045894" y="1675077"/>
                </a:lnTo>
                <a:lnTo>
                  <a:pt x="1000766" y="1655578"/>
                </a:lnTo>
                <a:lnTo>
                  <a:pt x="956842" y="1634405"/>
                </a:lnTo>
                <a:lnTo>
                  <a:pt x="914196" y="1611596"/>
                </a:lnTo>
                <a:lnTo>
                  <a:pt x="872900" y="1587191"/>
                </a:lnTo>
                <a:lnTo>
                  <a:pt x="833029" y="1561228"/>
                </a:lnTo>
                <a:lnTo>
                  <a:pt x="794655" y="1533747"/>
                </a:lnTo>
                <a:lnTo>
                  <a:pt x="757850" y="1504786"/>
                </a:lnTo>
                <a:lnTo>
                  <a:pt x="722689" y="1474385"/>
                </a:lnTo>
                <a:lnTo>
                  <a:pt x="689243" y="1442583"/>
                </a:lnTo>
                <a:lnTo>
                  <a:pt x="657587" y="1409419"/>
                </a:lnTo>
                <a:lnTo>
                  <a:pt x="627793" y="1374932"/>
                </a:lnTo>
                <a:lnTo>
                  <a:pt x="599935" y="1339161"/>
                </a:lnTo>
                <a:lnTo>
                  <a:pt x="574084" y="1302144"/>
                </a:lnTo>
                <a:lnTo>
                  <a:pt x="550315" y="1263922"/>
                </a:lnTo>
                <a:lnTo>
                  <a:pt x="528701" y="1224533"/>
                </a:lnTo>
                <a:lnTo>
                  <a:pt x="0" y="1140078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9258426" y="4256077"/>
            <a:ext cx="2437130" cy="177484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" marR="10160" indent="-1270" algn="ctr">
              <a:spcBef>
                <a:spcPts val="200"/>
              </a:spcBef>
            </a:pPr>
            <a:r>
              <a:rPr lang="en-IN" sz="2800" spc="-10" dirty="0" smtClean="0">
                <a:solidFill>
                  <a:srgbClr val="5F5F5F"/>
                </a:solidFill>
                <a:latin typeface="Comic Sans MS"/>
                <a:cs typeface="Comic Sans MS"/>
              </a:rPr>
              <a:t>Ganache – </a:t>
            </a:r>
          </a:p>
          <a:p>
            <a:pPr marL="24130" marR="10160" indent="-1270" algn="ctr">
              <a:spcBef>
                <a:spcPts val="200"/>
              </a:spcBef>
            </a:pPr>
            <a:r>
              <a:rPr lang="en-IN" sz="2800" spc="-10" dirty="0" smtClean="0">
                <a:solidFill>
                  <a:srgbClr val="5F5F5F"/>
                </a:solidFill>
                <a:latin typeface="Comic Sans MS"/>
                <a:cs typeface="Comic Sans MS"/>
              </a:rPr>
              <a:t>Test Blockchai</a:t>
            </a:r>
            <a:r>
              <a:rPr lang="en-IN" sz="2800" spc="-10" dirty="0" smtClean="0">
                <a:solidFill>
                  <a:srgbClr val="5F5F5F"/>
                </a:solidFill>
                <a:latin typeface="Comic Sans MS"/>
                <a:cs typeface="Comic Sans MS"/>
              </a:rPr>
              <a:t>n Network</a:t>
            </a:r>
            <a:endParaRPr sz="2800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01790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Ganache – Test Blockchain Network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2744723" y="5873305"/>
            <a:ext cx="5574030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b="1" dirty="0">
                <a:solidFill>
                  <a:srgbClr val="404040"/>
                </a:solidFill>
                <a:latin typeface="Arial"/>
                <a:cs typeface="Arial"/>
              </a:rPr>
              <a:t>What </a:t>
            </a:r>
            <a:r>
              <a:rPr b="1" spc="-8" dirty="0">
                <a:solidFill>
                  <a:srgbClr val="404040"/>
                </a:solidFill>
                <a:latin typeface="Arial"/>
                <a:cs typeface="Arial"/>
              </a:rPr>
              <a:t>is </a:t>
            </a:r>
            <a:r>
              <a:rPr b="1" dirty="0">
                <a:solidFill>
                  <a:srgbClr val="404040"/>
                </a:solidFill>
                <a:latin typeface="Arial"/>
                <a:cs typeface="Arial"/>
              </a:rPr>
              <a:t>Ganache</a:t>
            </a:r>
            <a:r>
              <a:rPr b="1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404040"/>
                </a:solidFill>
                <a:latin typeface="Arial"/>
                <a:cs typeface="Arial"/>
              </a:rPr>
              <a:t>?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277178" indent="-258128">
              <a:buFontTx/>
              <a:buChar char="•"/>
              <a:tabLst>
                <a:tab pos="278130" algn="l"/>
              </a:tabLst>
            </a:pPr>
            <a:r>
              <a:rPr spc="-8" dirty="0">
                <a:solidFill>
                  <a:srgbClr val="404040"/>
                </a:solidFill>
                <a:latin typeface="Arial"/>
                <a:cs typeface="Arial"/>
              </a:rPr>
              <a:t>Personal </a:t>
            </a:r>
            <a:r>
              <a:rPr dirty="0">
                <a:solidFill>
                  <a:srgbClr val="404040"/>
                </a:solidFill>
                <a:latin typeface="Arial"/>
                <a:cs typeface="Arial"/>
              </a:rPr>
              <a:t>Ethereum blockchain </a:t>
            </a:r>
            <a:r>
              <a:rPr spc="-8" dirty="0">
                <a:solidFill>
                  <a:srgbClr val="404040"/>
                </a:solidFill>
                <a:latin typeface="Arial"/>
                <a:cs typeface="Arial"/>
              </a:rPr>
              <a:t>which </a:t>
            </a:r>
            <a:r>
              <a:rPr spc="-15" dirty="0">
                <a:solidFill>
                  <a:srgbClr val="404040"/>
                </a:solidFill>
                <a:latin typeface="Arial"/>
                <a:cs typeface="Arial"/>
              </a:rPr>
              <a:t>you </a:t>
            </a:r>
            <a:r>
              <a:rPr dirty="0">
                <a:solidFill>
                  <a:srgbClr val="404040"/>
                </a:solidFill>
                <a:latin typeface="Arial"/>
                <a:cs typeface="Arial"/>
              </a:rPr>
              <a:t>can </a:t>
            </a:r>
            <a:r>
              <a:rPr spc="-8" dirty="0">
                <a:solidFill>
                  <a:srgbClr val="404040"/>
                </a:solidFill>
                <a:latin typeface="Arial"/>
                <a:cs typeface="Arial"/>
              </a:rPr>
              <a:t>use</a:t>
            </a:r>
            <a:r>
              <a:rPr spc="-233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4"/>
          <p:cNvSpPr txBox="1"/>
          <p:nvPr/>
        </p:nvSpPr>
        <p:spPr>
          <a:xfrm>
            <a:off x="3430524" y="6422060"/>
            <a:ext cx="4743450" cy="112723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77178" indent="-258128">
              <a:spcBef>
                <a:spcPts val="150"/>
              </a:spcBef>
              <a:buFontTx/>
              <a:buChar char="•"/>
              <a:tabLst>
                <a:tab pos="278130" algn="l"/>
              </a:tabLst>
            </a:pPr>
            <a:r>
              <a:rPr spc="-8" dirty="0">
                <a:solidFill>
                  <a:srgbClr val="404040"/>
                </a:solidFill>
                <a:latin typeface="Arial"/>
                <a:cs typeface="Arial"/>
              </a:rPr>
              <a:t>Run</a:t>
            </a:r>
            <a:r>
              <a:rPr spc="-38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04040"/>
                </a:solidFill>
                <a:latin typeface="Arial"/>
                <a:cs typeface="Arial"/>
              </a:rPr>
              <a:t>tests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277178" indent="-258128">
              <a:buFontTx/>
              <a:buChar char="•"/>
              <a:tabLst>
                <a:tab pos="278130" algn="l"/>
              </a:tabLst>
            </a:pPr>
            <a:r>
              <a:rPr spc="-8" dirty="0">
                <a:solidFill>
                  <a:srgbClr val="404040"/>
                </a:solidFill>
                <a:latin typeface="Arial"/>
                <a:cs typeface="Arial"/>
              </a:rPr>
              <a:t>Execute</a:t>
            </a:r>
            <a:r>
              <a:rPr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pc="-8" dirty="0">
                <a:solidFill>
                  <a:srgbClr val="404040"/>
                </a:solidFill>
                <a:latin typeface="Arial"/>
                <a:cs typeface="Arial"/>
              </a:rPr>
              <a:t>commands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277178" marR="7620" indent="-258128">
              <a:buFontTx/>
              <a:buChar char="•"/>
              <a:tabLst>
                <a:tab pos="278130" algn="l"/>
              </a:tabLst>
            </a:pPr>
            <a:r>
              <a:rPr dirty="0">
                <a:solidFill>
                  <a:srgbClr val="404040"/>
                </a:solidFill>
                <a:latin typeface="Arial"/>
                <a:cs typeface="Arial"/>
              </a:rPr>
              <a:t>Inspect state </a:t>
            </a:r>
            <a:r>
              <a:rPr spc="-8" dirty="0">
                <a:solidFill>
                  <a:srgbClr val="404040"/>
                </a:solidFill>
                <a:latin typeface="Arial"/>
                <a:cs typeface="Arial"/>
              </a:rPr>
              <a:t>while controlling how the</a:t>
            </a:r>
            <a:r>
              <a:rPr spc="-127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pc="-8" dirty="0">
                <a:solidFill>
                  <a:srgbClr val="404040"/>
                </a:solidFill>
                <a:latin typeface="Arial"/>
                <a:cs typeface="Arial"/>
              </a:rPr>
              <a:t>chain  operates.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2744723" y="7519796"/>
            <a:ext cx="2541270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40994" indent="-321944">
              <a:spcBef>
                <a:spcPts val="150"/>
              </a:spcBef>
              <a:buFontTx/>
              <a:buChar char="•"/>
              <a:tabLst>
                <a:tab pos="340994" algn="l"/>
                <a:tab pos="341948" algn="l"/>
              </a:tabLst>
            </a:pPr>
            <a:r>
              <a:rPr spc="-8" dirty="0">
                <a:solidFill>
                  <a:srgbClr val="404040"/>
                </a:solidFill>
                <a:latin typeface="Arial"/>
                <a:cs typeface="Arial"/>
              </a:rPr>
              <a:t>Built-in block</a:t>
            </a:r>
            <a:r>
              <a:rPr spc="-68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pc="-8" dirty="0">
                <a:solidFill>
                  <a:srgbClr val="404040"/>
                </a:solidFill>
                <a:latin typeface="Arial"/>
                <a:cs typeface="Arial"/>
              </a:rPr>
              <a:t>explorer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2809188" y="8388857"/>
            <a:ext cx="3743325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b="1" spc="-8" dirty="0">
                <a:solidFill>
                  <a:srgbClr val="404040"/>
                </a:solidFill>
                <a:latin typeface="Arial"/>
                <a:cs typeface="Arial"/>
              </a:rPr>
              <a:t>Website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19050"/>
            <a:r>
              <a:rPr spc="-8" dirty="0">
                <a:solidFill>
                  <a:srgbClr val="404040"/>
                </a:solidFill>
                <a:latin typeface="Arial"/>
                <a:cs typeface="Arial"/>
                <a:hlinkClick r:id="rId5"/>
              </a:rPr>
              <a:t>http://truffleframework.com/ganache/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7"/>
          <p:cNvSpPr txBox="1"/>
          <p:nvPr/>
        </p:nvSpPr>
        <p:spPr>
          <a:xfrm>
            <a:off x="9215438" y="8388857"/>
            <a:ext cx="4818698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b="1" dirty="0">
                <a:solidFill>
                  <a:srgbClr val="404040"/>
                </a:solidFill>
                <a:latin typeface="Arial"/>
                <a:cs typeface="Arial"/>
              </a:rPr>
              <a:t>Git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9050"/>
            <a:r>
              <a:rPr spc="-8" dirty="0">
                <a:solidFill>
                  <a:srgbClr val="404040"/>
                </a:solidFill>
                <a:latin typeface="Arial"/>
                <a:cs typeface="Arial"/>
              </a:rPr>
              <a:t>https://github.com/trufflesuite/ganache/releases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8"/>
          <p:cNvSpPr/>
          <p:nvPr/>
        </p:nvSpPr>
        <p:spPr>
          <a:xfrm>
            <a:off x="7848600" y="2053303"/>
            <a:ext cx="3150489" cy="32115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20" name="object 9"/>
          <p:cNvSpPr/>
          <p:nvPr/>
        </p:nvSpPr>
        <p:spPr>
          <a:xfrm>
            <a:off x="12637959" y="6075807"/>
            <a:ext cx="76200" cy="22860"/>
          </a:xfrm>
          <a:custGeom>
            <a:avLst/>
            <a:gdLst/>
            <a:ahLst/>
            <a:cxnLst/>
            <a:rect l="l" t="t" r="r" b="b"/>
            <a:pathLst>
              <a:path w="50800" h="15239">
                <a:moveTo>
                  <a:pt x="0" y="15239"/>
                </a:moveTo>
                <a:lnTo>
                  <a:pt x="50292" y="15239"/>
                </a:lnTo>
                <a:lnTo>
                  <a:pt x="50292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21" name="object 10"/>
          <p:cNvSpPr txBox="1"/>
          <p:nvPr/>
        </p:nvSpPr>
        <p:spPr>
          <a:xfrm>
            <a:off x="9172955" y="5749480"/>
            <a:ext cx="5080635" cy="1007648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19050">
              <a:spcBef>
                <a:spcPts val="578"/>
              </a:spcBef>
            </a:pPr>
            <a:r>
              <a:rPr b="1" spc="-8" dirty="0">
                <a:solidFill>
                  <a:srgbClr val="404040"/>
                </a:solidFill>
                <a:latin typeface="Arial"/>
                <a:cs typeface="Arial"/>
              </a:rPr>
              <a:t>Install</a:t>
            </a:r>
            <a:r>
              <a:rPr b="1" spc="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b="1" spc="-8" dirty="0">
                <a:solidFill>
                  <a:srgbClr val="404040"/>
                </a:solidFill>
                <a:latin typeface="Arial"/>
                <a:cs typeface="Arial"/>
              </a:rPr>
              <a:t>(</a:t>
            </a:r>
            <a:r>
              <a:rPr b="1" u="heavy" spc="-8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ganache-setup-1.1.0.exe</a:t>
            </a:r>
            <a:r>
              <a:rPr b="1" spc="-8" dirty="0">
                <a:solidFill>
                  <a:srgbClr val="404040"/>
                </a:solidFill>
                <a:latin typeface="Arial"/>
                <a:cs typeface="Arial"/>
              </a:rPr>
              <a:t>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277178" indent="-258128">
              <a:spcBef>
                <a:spcPts val="435"/>
              </a:spcBef>
              <a:buFontTx/>
              <a:buChar char="•"/>
              <a:tabLst>
                <a:tab pos="278130" algn="l"/>
              </a:tabLst>
            </a:pPr>
            <a:r>
              <a:rPr spc="-8" dirty="0">
                <a:solidFill>
                  <a:srgbClr val="404040"/>
                </a:solidFill>
                <a:latin typeface="Arial"/>
                <a:cs typeface="Arial"/>
              </a:rPr>
              <a:t>https://github.com/trufflesuite/ganache/releases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277178" indent="-258128">
              <a:spcBef>
                <a:spcPts val="435"/>
              </a:spcBef>
              <a:buFontTx/>
              <a:buChar char="•"/>
              <a:tabLst>
                <a:tab pos="278130" algn="l"/>
              </a:tabLst>
            </a:pPr>
            <a:r>
              <a:rPr dirty="0">
                <a:solidFill>
                  <a:srgbClr val="404040"/>
                </a:solidFill>
                <a:latin typeface="Arial"/>
                <a:cs typeface="Arial"/>
              </a:rPr>
              <a:t>Pick the latest </a:t>
            </a:r>
            <a:r>
              <a:rPr spc="-8" dirty="0">
                <a:solidFill>
                  <a:srgbClr val="404040"/>
                </a:solidFill>
                <a:latin typeface="Arial"/>
                <a:cs typeface="Arial"/>
              </a:rPr>
              <a:t>exe </a:t>
            </a:r>
            <a:r>
              <a:rPr dirty="0">
                <a:solidFill>
                  <a:srgbClr val="404040"/>
                </a:solidFill>
                <a:latin typeface="Arial"/>
                <a:cs typeface="Arial"/>
              </a:rPr>
              <a:t>and </a:t>
            </a:r>
            <a:r>
              <a:rPr spc="-8" dirty="0">
                <a:solidFill>
                  <a:srgbClr val="404040"/>
                </a:solidFill>
                <a:latin typeface="Arial"/>
                <a:cs typeface="Arial"/>
              </a:rPr>
              <a:t>run</a:t>
            </a:r>
            <a:r>
              <a:rPr spc="-10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04040"/>
                </a:solidFill>
                <a:latin typeface="Arial"/>
                <a:cs typeface="Arial"/>
              </a:rPr>
              <a:t>it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996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2"/>
          <p:cNvSpPr/>
          <p:nvPr/>
        </p:nvSpPr>
        <p:spPr>
          <a:xfrm>
            <a:off x="3457956" y="325120"/>
            <a:ext cx="12799060" cy="9146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27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26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7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796" y="4673446"/>
            <a:ext cx="1706499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z="7200" b="1" spc="-5" dirty="0" smtClean="0">
                <a:solidFill>
                  <a:prstClr val="black"/>
                </a:solidFill>
                <a:cs typeface="Calibri"/>
              </a:rPr>
              <a:t>Variable Types</a:t>
            </a:r>
            <a:endParaRPr sz="7200" b="1" spc="-5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8230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2"/>
          <p:cNvSpPr/>
          <p:nvPr/>
        </p:nvSpPr>
        <p:spPr>
          <a:xfrm>
            <a:off x="3202878" y="419100"/>
            <a:ext cx="11889486" cy="5588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4" name="object 3"/>
          <p:cNvSpPr/>
          <p:nvPr/>
        </p:nvSpPr>
        <p:spPr>
          <a:xfrm>
            <a:off x="3200401" y="6187627"/>
            <a:ext cx="11891963" cy="3086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16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2"/>
          <p:cNvSpPr/>
          <p:nvPr/>
        </p:nvSpPr>
        <p:spPr>
          <a:xfrm>
            <a:off x="2288382" y="7238"/>
            <a:ext cx="9877425" cy="2209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4" name="object 3"/>
          <p:cNvSpPr/>
          <p:nvPr/>
        </p:nvSpPr>
        <p:spPr>
          <a:xfrm>
            <a:off x="2302670" y="2221800"/>
            <a:ext cx="12127611" cy="5126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6" name="object 4"/>
          <p:cNvSpPr/>
          <p:nvPr/>
        </p:nvSpPr>
        <p:spPr>
          <a:xfrm>
            <a:off x="2286000" y="7348538"/>
            <a:ext cx="13682565" cy="29384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65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Truffle Commands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937666" y="1898650"/>
            <a:ext cx="16417644" cy="63703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>
              <a:spcBef>
                <a:spcPts val="578"/>
              </a:spcBef>
            </a:pPr>
            <a:r>
              <a:rPr lang="en-IN" sz="2000" spc="-8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Truffle</a:t>
            </a:r>
            <a:endParaRPr lang="en-IN"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>
              <a:spcBef>
                <a:spcPts val="435"/>
              </a:spcBef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truffle</a:t>
            </a:r>
            <a:r>
              <a:rPr lang="en-IN" sz="2000" spc="-6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console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>
              <a:spcBef>
                <a:spcPts val="8"/>
              </a:spcBef>
            </a:pPr>
            <a:endParaRPr lang="en-IN" sz="2000" dirty="0" smtClean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>
              <a:spcBef>
                <a:spcPts val="8"/>
              </a:spcBef>
            </a:pP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19050"/>
            <a:r>
              <a:rPr lang="en-IN"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var</a:t>
            </a:r>
            <a:r>
              <a:rPr lang="en-IN" sz="2000" spc="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contract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>
              <a:spcBef>
                <a:spcPts val="8"/>
              </a:spcBef>
            </a:pP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19050"/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MyInitToken.deployed().then( function(instance)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{</a:t>
            </a:r>
            <a:r>
              <a:rPr lang="en-IN" sz="2000" spc="-3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contract=instance;});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19050" marR="7620">
              <a:lnSpc>
                <a:spcPct val="120000"/>
              </a:lnSpc>
              <a:spcBef>
                <a:spcPts val="8"/>
              </a:spcBef>
            </a:pP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contract.balanceOf("0xcBbB7f0907771e74Eaf54b20a8c629D95416f623")  contract.justChecking();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>
              <a:spcBef>
                <a:spcPts val="8"/>
              </a:spcBef>
            </a:pP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19050"/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Ctrl+d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to come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out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of truffle</a:t>
            </a:r>
            <a:r>
              <a:rPr lang="en-IN" sz="2000" spc="-10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console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>
              <a:spcBef>
                <a:spcPts val="45"/>
              </a:spcBef>
            </a:pPr>
            <a:endParaRPr lang="en-IN" sz="2000" b="1" dirty="0">
              <a:solidFill>
                <a:srgbClr val="0070C0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30480"/>
            <a:r>
              <a:rPr lang="en-IN"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Node.js</a:t>
            </a:r>
            <a:endParaRPr lang="en-IN"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30480" marR="2895600">
              <a:lnSpc>
                <a:spcPts val="2595"/>
              </a:lnSpc>
              <a:spcBef>
                <a:spcPts val="158"/>
              </a:spcBef>
            </a:pPr>
            <a:r>
              <a:rPr lang="en-IN" sz="2000" spc="-9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To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check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if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node.js is installed in your system 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Node</a:t>
            </a:r>
            <a:r>
              <a:rPr lang="en-IN" sz="2000" spc="-3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-v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>
              <a:spcBef>
                <a:spcPts val="15"/>
              </a:spcBef>
            </a:pP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30480"/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If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not</a:t>
            </a:r>
            <a:r>
              <a:rPr lang="en-IN"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installed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lang="en-IN" sz="2000" spc="-5" dirty="0" smtClean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lang="en-IN" sz="2000" spc="-5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314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</a:rPr>
              <a:t>Web3.js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1043940" y="2379230"/>
            <a:ext cx="12601575" cy="5560176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lnSpc>
                <a:spcPct val="200000"/>
              </a:lnSpc>
            </a:pPr>
            <a:r>
              <a:rPr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What </a:t>
            </a:r>
            <a:r>
              <a:rPr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is </a:t>
            </a:r>
            <a:r>
              <a:rPr sz="2000" spc="-23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Web</a:t>
            </a:r>
            <a:r>
              <a:rPr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3.js</a:t>
            </a:r>
            <a:r>
              <a:rPr lang="en-IN" sz="2000" spc="-8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?</a:t>
            </a:r>
            <a:endParaRPr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704850" indent="-685800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703898" algn="l"/>
                <a:tab pos="704850" algn="l"/>
              </a:tabLst>
            </a:pPr>
            <a:r>
              <a:rPr sz="2000" spc="-15" dirty="0" smtClean="0">
                <a:latin typeface="Arial Rounded MT Bold" panose="020F0704030504030204" pitchFamily="34" charset="0"/>
                <a:cs typeface="Arial"/>
              </a:rPr>
              <a:t>Official </a:t>
            </a:r>
            <a:r>
              <a:rPr sz="2000" dirty="0">
                <a:latin typeface="Arial Rounded MT Bold" panose="020F0704030504030204" pitchFamily="34" charset="0"/>
                <a:cs typeface="Arial"/>
              </a:rPr>
              <a:t>Ethereum JavaScript</a:t>
            </a:r>
            <a:r>
              <a:rPr sz="2000" spc="-143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latin typeface="Arial Rounded MT Bold" panose="020F0704030504030204" pitchFamily="34" charset="0"/>
                <a:cs typeface="Arial"/>
              </a:rPr>
              <a:t>API</a:t>
            </a:r>
          </a:p>
          <a:p>
            <a:pPr marL="704850" indent="-685800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703898" algn="l"/>
                <a:tab pos="704850" algn="l"/>
              </a:tabLst>
            </a:pPr>
            <a:r>
              <a:rPr sz="2000" spc="-8" dirty="0">
                <a:latin typeface="Arial Rounded MT Bold" panose="020F0704030504030204" pitchFamily="34" charset="0"/>
                <a:cs typeface="Arial"/>
              </a:rPr>
              <a:t>It</a:t>
            </a:r>
            <a:r>
              <a:rPr sz="2000" spc="8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latin typeface="Arial Rounded MT Bold" panose="020F0704030504030204" pitchFamily="34" charset="0"/>
                <a:cs typeface="Arial"/>
              </a:rPr>
              <a:t>supports</a:t>
            </a:r>
          </a:p>
          <a:p>
            <a:pPr marL="1305878" lvl="1" indent="-685800">
              <a:lnSpc>
                <a:spcPct val="200000"/>
              </a:lnSpc>
              <a:buFontTx/>
              <a:buChar char="•"/>
              <a:tabLst>
                <a:tab pos="1305878" algn="l"/>
                <a:tab pos="1306829" algn="l"/>
              </a:tabLst>
            </a:pPr>
            <a:r>
              <a:rPr sz="2000" dirty="0">
                <a:latin typeface="Arial Rounded MT Bold" panose="020F0704030504030204" pitchFamily="34" charset="0"/>
                <a:cs typeface="Arial"/>
              </a:rPr>
              <a:t>Managing</a:t>
            </a:r>
            <a:r>
              <a:rPr sz="2000" spc="-143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latin typeface="Arial Rounded MT Bold" panose="020F0704030504030204" pitchFamily="34" charset="0"/>
                <a:cs typeface="Arial"/>
              </a:rPr>
              <a:t>Accounts</a:t>
            </a:r>
          </a:p>
          <a:p>
            <a:pPr marL="1305878" lvl="1" indent="-685800">
              <a:lnSpc>
                <a:spcPct val="200000"/>
              </a:lnSpc>
              <a:buFontTx/>
              <a:buChar char="•"/>
              <a:tabLst>
                <a:tab pos="1305878" algn="l"/>
                <a:tab pos="1306829" algn="l"/>
              </a:tabLst>
            </a:pPr>
            <a:r>
              <a:rPr sz="2000" dirty="0">
                <a:latin typeface="Arial Rounded MT Bold" panose="020F0704030504030204" pitchFamily="34" charset="0"/>
                <a:cs typeface="Arial"/>
              </a:rPr>
              <a:t>Signing</a:t>
            </a:r>
            <a:r>
              <a:rPr sz="2000" spc="-8" dirty="0">
                <a:latin typeface="Arial Rounded MT Bold" panose="020F0704030504030204" pitchFamily="34" charset="0"/>
                <a:cs typeface="Arial"/>
              </a:rPr>
              <a:t> transactions</a:t>
            </a:r>
            <a:endParaRPr sz="2000" dirty="0">
              <a:latin typeface="Arial Rounded MT Bold" panose="020F0704030504030204" pitchFamily="34" charset="0"/>
              <a:cs typeface="Arial"/>
            </a:endParaRPr>
          </a:p>
          <a:p>
            <a:pPr marL="1305878" lvl="1" indent="-685800">
              <a:lnSpc>
                <a:spcPct val="200000"/>
              </a:lnSpc>
              <a:buFontTx/>
              <a:buChar char="•"/>
              <a:tabLst>
                <a:tab pos="1305878" algn="l"/>
                <a:tab pos="1306829" algn="l"/>
              </a:tabLst>
            </a:pPr>
            <a:r>
              <a:rPr sz="2000" spc="-8" dirty="0">
                <a:latin typeface="Arial Rounded MT Bold" panose="020F0704030504030204" pitchFamily="34" charset="0"/>
                <a:cs typeface="Arial"/>
              </a:rPr>
              <a:t>Interaction </a:t>
            </a:r>
            <a:r>
              <a:rPr sz="2000" spc="-15" dirty="0">
                <a:latin typeface="Arial Rounded MT Bold" panose="020F0704030504030204" pitchFamily="34" charset="0"/>
                <a:cs typeface="Arial"/>
              </a:rPr>
              <a:t>with </a:t>
            </a:r>
            <a:r>
              <a:rPr sz="2000" dirty="0">
                <a:latin typeface="Arial Rounded MT Bold" panose="020F0704030504030204" pitchFamily="34" charset="0"/>
                <a:cs typeface="Arial"/>
              </a:rPr>
              <a:t>ethereum clients over</a:t>
            </a:r>
            <a:r>
              <a:rPr sz="2000" spc="6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latin typeface="Arial Rounded MT Bold" panose="020F0704030504030204" pitchFamily="34" charset="0"/>
                <a:cs typeface="Arial"/>
              </a:rPr>
              <a:t>JSON-RPC</a:t>
            </a:r>
          </a:p>
          <a:p>
            <a:pPr marL="1305878" lvl="1" indent="-685800">
              <a:lnSpc>
                <a:spcPct val="200000"/>
              </a:lnSpc>
              <a:buFontTx/>
              <a:buChar char="•"/>
              <a:tabLst>
                <a:tab pos="1305878" algn="l"/>
                <a:tab pos="1306829" algn="l"/>
              </a:tabLst>
            </a:pPr>
            <a:r>
              <a:rPr sz="2000" dirty="0">
                <a:latin typeface="Arial Rounded MT Bold" panose="020F0704030504030204" pitchFamily="34" charset="0"/>
                <a:cs typeface="Arial"/>
              </a:rPr>
              <a:t>Auto generation of java smart contract function </a:t>
            </a:r>
            <a:r>
              <a:rPr sz="2000" spc="-8" dirty="0">
                <a:latin typeface="Arial Rounded MT Bold" panose="020F0704030504030204" pitchFamily="34" charset="0"/>
                <a:cs typeface="Arial"/>
              </a:rPr>
              <a:t>wrappers from </a:t>
            </a:r>
            <a:r>
              <a:rPr sz="2000" dirty="0">
                <a:latin typeface="Arial Rounded MT Bold" panose="020F0704030504030204" pitchFamily="34" charset="0"/>
                <a:cs typeface="Arial"/>
              </a:rPr>
              <a:t>Solidity ABI</a:t>
            </a:r>
            <a:r>
              <a:rPr sz="2000" spc="-75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latin typeface="Arial Rounded MT Bold" panose="020F0704030504030204" pitchFamily="34" charset="0"/>
                <a:cs typeface="Arial"/>
              </a:rPr>
              <a:t>files</a:t>
            </a:r>
            <a:endParaRPr sz="2000" dirty="0">
              <a:latin typeface="Arial Rounded MT Bold" panose="020F0704030504030204" pitchFamily="34" charset="0"/>
              <a:cs typeface="Arial"/>
            </a:endParaRPr>
          </a:p>
          <a:p>
            <a:pPr lvl="1">
              <a:lnSpc>
                <a:spcPct val="200000"/>
              </a:lnSpc>
              <a:buClr>
                <a:srgbClr val="404040"/>
              </a:buClr>
              <a:buFont typeface="Arial"/>
              <a:buChar char="•"/>
            </a:pP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704850" indent="-685800">
              <a:lnSpc>
                <a:spcPct val="200000"/>
              </a:lnSpc>
              <a:buClr>
                <a:srgbClr val="404040"/>
              </a:buClr>
              <a:buFontTx/>
              <a:buChar char="•"/>
              <a:tabLst>
                <a:tab pos="703898" algn="l"/>
                <a:tab pos="704850" algn="l"/>
              </a:tabLst>
            </a:pPr>
            <a:r>
              <a:rPr sz="2000" u="heavy" spc="-8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Rounded MT Bold" panose="020F0704030504030204" pitchFamily="34" charset="0"/>
                <a:cs typeface="Arial"/>
                <a:hlinkClick r:id="rId5"/>
              </a:rPr>
              <a:t>https://github.com/ethereum/web3.js/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936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00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</a:rPr>
              <a:t>Web3.js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23" name="object 3"/>
          <p:cNvSpPr txBox="1"/>
          <p:nvPr/>
        </p:nvSpPr>
        <p:spPr>
          <a:xfrm>
            <a:off x="2677973" y="2047366"/>
            <a:ext cx="8780145" cy="134107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Install </a:t>
            </a:r>
            <a:r>
              <a:rPr sz="2000" spc="-23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Web</a:t>
            </a:r>
            <a:r>
              <a:rPr sz="2000" spc="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3.js</a:t>
            </a:r>
            <a:endParaRPr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>
              <a:spcBef>
                <a:spcPts val="60"/>
              </a:spcBef>
            </a:pP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Times New Roman"/>
            </a:endParaRPr>
          </a:p>
          <a:p>
            <a:pPr marL="704850" indent="-685800">
              <a:buFontTx/>
              <a:buChar char="•"/>
              <a:tabLst>
                <a:tab pos="703898" algn="l"/>
                <a:tab pos="704850" algn="l"/>
              </a:tabLst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Open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windows</a:t>
            </a:r>
            <a:r>
              <a:rPr sz="2000" spc="3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PowerShell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704850" indent="-685800">
              <a:spcBef>
                <a:spcPts val="608"/>
              </a:spcBef>
              <a:buFontTx/>
              <a:buChar char="•"/>
              <a:tabLst>
                <a:tab pos="703898" algn="l"/>
                <a:tab pos="704850" algn="l"/>
              </a:tabLst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Check if node.js and node package manager is installed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24" name="object 4"/>
          <p:cNvSpPr txBox="1"/>
          <p:nvPr/>
        </p:nvSpPr>
        <p:spPr>
          <a:xfrm>
            <a:off x="3279191" y="3836962"/>
            <a:ext cx="124778" cy="1130437"/>
          </a:xfrm>
          <a:prstGeom prst="rect">
            <a:avLst/>
          </a:prstGeom>
        </p:spPr>
        <p:txBody>
          <a:bodyPr vert="horz" wrap="square" lIns="0" tIns="78104" rIns="0" bIns="0" rtlCol="0">
            <a:spAutoFit/>
          </a:bodyPr>
          <a:lstStyle/>
          <a:p>
            <a:pPr marL="19050">
              <a:spcBef>
                <a:spcPts val="614"/>
              </a:spcBef>
            </a:pP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•</a:t>
            </a:r>
            <a:endParaRPr sz="200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>
              <a:spcBef>
                <a:spcPts val="472"/>
              </a:spcBef>
            </a:pP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•</a:t>
            </a:r>
            <a:endParaRPr sz="200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>
              <a:spcBef>
                <a:spcPts val="465"/>
              </a:spcBef>
            </a:pP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•</a:t>
            </a:r>
            <a:endParaRPr sz="200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25" name="object 5"/>
          <p:cNvSpPr txBox="1"/>
          <p:nvPr/>
        </p:nvSpPr>
        <p:spPr>
          <a:xfrm>
            <a:off x="3733800" y="3773347"/>
            <a:ext cx="2980371" cy="1129796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 marR="7620">
              <a:lnSpc>
                <a:spcPct val="120000"/>
              </a:lnSpc>
              <a:spcBef>
                <a:spcPts val="150"/>
              </a:spcBef>
            </a:pP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Open </a:t>
            </a:r>
            <a:r>
              <a:rPr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windows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PowerShell  </a:t>
            </a:r>
            <a:r>
              <a:rPr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node</a:t>
            </a:r>
            <a:r>
              <a:rPr sz="2000" spc="2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–v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>
              <a:spcBef>
                <a:spcPts val="465"/>
              </a:spcBef>
            </a:pPr>
            <a:r>
              <a:rPr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npm</a:t>
            </a:r>
            <a:r>
              <a:rPr sz="2000" spc="2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–v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26" name="object 6"/>
          <p:cNvSpPr txBox="1"/>
          <p:nvPr/>
        </p:nvSpPr>
        <p:spPr>
          <a:xfrm>
            <a:off x="2677973" y="4903143"/>
            <a:ext cx="4750118" cy="1922001"/>
          </a:xfrm>
          <a:prstGeom prst="rect">
            <a:avLst/>
          </a:prstGeom>
        </p:spPr>
        <p:txBody>
          <a:bodyPr vert="horz" wrap="square" lIns="0" tIns="100013" rIns="0" bIns="0" rtlCol="0">
            <a:spAutoFit/>
          </a:bodyPr>
          <a:lstStyle/>
          <a:p>
            <a:pPr marL="704850" indent="-685800">
              <a:spcBef>
                <a:spcPts val="788"/>
              </a:spcBef>
              <a:buFontTx/>
              <a:buChar char="•"/>
              <a:tabLst>
                <a:tab pos="703898" algn="l"/>
                <a:tab pos="704850" algn="l"/>
              </a:tabLst>
            </a:pP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Create a new</a:t>
            </a:r>
            <a:r>
              <a:rPr sz="2000" spc="-3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npm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305878" lvl="1" indent="-685800">
              <a:spcBef>
                <a:spcPts val="472"/>
              </a:spcBef>
              <a:buFontTx/>
              <a:buChar char="•"/>
              <a:tabLst>
                <a:tab pos="1305878" algn="l"/>
                <a:tab pos="1306829" algn="l"/>
              </a:tabLst>
            </a:pPr>
            <a:r>
              <a:rPr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npm</a:t>
            </a:r>
            <a:r>
              <a:rPr sz="2000" spc="2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init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704850" indent="-685800">
              <a:spcBef>
                <a:spcPts val="608"/>
              </a:spcBef>
              <a:buFontTx/>
              <a:buChar char="•"/>
              <a:tabLst>
                <a:tab pos="703898" algn="l"/>
                <a:tab pos="704850" algn="l"/>
              </a:tabLst>
            </a:pP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Install web3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related</a:t>
            </a:r>
            <a:r>
              <a:rPr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libraries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305878" lvl="1" indent="-685800">
              <a:spcBef>
                <a:spcPts val="472"/>
              </a:spcBef>
              <a:buFontTx/>
              <a:buChar char="•"/>
              <a:tabLst>
                <a:tab pos="1305878" algn="l"/>
                <a:tab pos="1306829" algn="l"/>
              </a:tabLst>
            </a:pPr>
            <a:r>
              <a:rPr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npm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install </a:t>
            </a:r>
            <a:r>
              <a:rPr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web3</a:t>
            </a:r>
            <a:r>
              <a:rPr sz="2000" spc="9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–save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704850" indent="-685800">
              <a:spcBef>
                <a:spcPts val="614"/>
              </a:spcBef>
              <a:buFontTx/>
              <a:buChar char="•"/>
              <a:tabLst>
                <a:tab pos="703898" algn="l"/>
                <a:tab pos="704850" algn="l"/>
              </a:tabLst>
            </a:pP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Install ethereum/web3.js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27" name="object 7"/>
          <p:cNvSpPr txBox="1"/>
          <p:nvPr/>
        </p:nvSpPr>
        <p:spPr>
          <a:xfrm>
            <a:off x="3279191" y="7080376"/>
            <a:ext cx="124778" cy="326051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•</a:t>
            </a:r>
            <a:endParaRPr sz="200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28" name="object 8"/>
          <p:cNvSpPr txBox="1"/>
          <p:nvPr/>
        </p:nvSpPr>
        <p:spPr>
          <a:xfrm>
            <a:off x="3965449" y="7080376"/>
            <a:ext cx="6245351" cy="326051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000" spc="-1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npm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install ethereum/web3.js</a:t>
            </a:r>
            <a:r>
              <a:rPr sz="2000" spc="11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--save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29" name="object 9"/>
          <p:cNvSpPr txBox="1"/>
          <p:nvPr/>
        </p:nvSpPr>
        <p:spPr>
          <a:xfrm>
            <a:off x="2677973" y="7452994"/>
            <a:ext cx="4418648" cy="32701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704850" indent="-685800">
              <a:spcBef>
                <a:spcPts val="150"/>
              </a:spcBef>
              <a:buFontTx/>
              <a:buChar char="•"/>
              <a:tabLst>
                <a:tab pos="703898" algn="l"/>
                <a:tab pos="704850" algn="l"/>
              </a:tabLst>
            </a:pP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Install Visual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Studio</a:t>
            </a:r>
            <a:r>
              <a:rPr sz="2000" spc="-53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Code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30" name="object 10"/>
          <p:cNvSpPr txBox="1"/>
          <p:nvPr/>
        </p:nvSpPr>
        <p:spPr>
          <a:xfrm>
            <a:off x="3279191" y="7903338"/>
            <a:ext cx="124778" cy="326051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•</a:t>
            </a:r>
            <a:endParaRPr sz="200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34" name="object 11"/>
          <p:cNvSpPr txBox="1"/>
          <p:nvPr/>
        </p:nvSpPr>
        <p:spPr>
          <a:xfrm>
            <a:off x="3965448" y="7903338"/>
            <a:ext cx="4645151" cy="326051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000" u="sng" spc="-8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Rounded MT Bold" panose="020F0704030504030204" pitchFamily="34" charset="0"/>
                <a:cs typeface="Arial"/>
                <a:hlinkClick r:id="rId5"/>
              </a:rPr>
              <a:t>https://code.visualstudio.com/</a:t>
            </a: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7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 smtClean="0">
                <a:solidFill>
                  <a:schemeClr val="tx2"/>
                </a:solidFill>
              </a:rPr>
              <a:t>Web3.js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899160" y="1749553"/>
            <a:ext cx="4102418" cy="41261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550" b="1" dirty="0">
                <a:solidFill>
                  <a:srgbClr val="404040"/>
                </a:solidFill>
                <a:latin typeface="Arial"/>
                <a:cs typeface="Arial"/>
              </a:rPr>
              <a:t>Create a contract</a:t>
            </a:r>
            <a:r>
              <a:rPr sz="2550" b="1" spc="-83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550" b="1" spc="-38" dirty="0">
                <a:solidFill>
                  <a:srgbClr val="404040"/>
                </a:solidFill>
                <a:latin typeface="Arial"/>
                <a:cs typeface="Arial"/>
              </a:rPr>
              <a:t>TestWeb</a:t>
            </a:r>
            <a:endParaRPr sz="25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4"/>
          <p:cNvSpPr/>
          <p:nvPr/>
        </p:nvSpPr>
        <p:spPr>
          <a:xfrm>
            <a:off x="2338388" y="2266951"/>
            <a:ext cx="13663611" cy="7386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61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 smtClean="0">
                <a:solidFill>
                  <a:schemeClr val="tx2"/>
                </a:solidFill>
              </a:rPr>
              <a:t>Web3.js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889813" y="1835287"/>
            <a:ext cx="7138035" cy="41261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550" b="1" dirty="0">
                <a:solidFill>
                  <a:srgbClr val="404040"/>
                </a:solidFill>
                <a:latin typeface="Arial"/>
                <a:cs typeface="Arial"/>
              </a:rPr>
              <a:t>Get </a:t>
            </a:r>
            <a:r>
              <a:rPr sz="2550" b="1" spc="-15" dirty="0">
                <a:solidFill>
                  <a:srgbClr val="404040"/>
                </a:solidFill>
                <a:latin typeface="Arial"/>
                <a:cs typeface="Arial"/>
              </a:rPr>
              <a:t>ABI </a:t>
            </a:r>
            <a:r>
              <a:rPr sz="2550" b="1" dirty="0">
                <a:solidFill>
                  <a:srgbClr val="404040"/>
                </a:solidFill>
                <a:latin typeface="Arial"/>
                <a:cs typeface="Arial"/>
              </a:rPr>
              <a:t>and </a:t>
            </a:r>
            <a:r>
              <a:rPr sz="2550" b="1" spc="-8" dirty="0">
                <a:solidFill>
                  <a:srgbClr val="404040"/>
                </a:solidFill>
                <a:latin typeface="Arial"/>
                <a:cs typeface="Arial"/>
              </a:rPr>
              <a:t>relate </a:t>
            </a:r>
            <a:r>
              <a:rPr sz="2550" b="1" dirty="0">
                <a:solidFill>
                  <a:srgbClr val="404040"/>
                </a:solidFill>
                <a:latin typeface="Arial"/>
                <a:cs typeface="Arial"/>
              </a:rPr>
              <a:t>the contract </a:t>
            </a:r>
            <a:r>
              <a:rPr sz="2550" b="1" spc="15" dirty="0">
                <a:solidFill>
                  <a:srgbClr val="404040"/>
                </a:solidFill>
                <a:latin typeface="Arial"/>
                <a:cs typeface="Arial"/>
              </a:rPr>
              <a:t>with </a:t>
            </a:r>
            <a:r>
              <a:rPr sz="2550" b="1" spc="-23" dirty="0">
                <a:solidFill>
                  <a:srgbClr val="404040"/>
                </a:solidFill>
                <a:latin typeface="Arial"/>
                <a:cs typeface="Arial"/>
              </a:rPr>
              <a:t>Web</a:t>
            </a:r>
            <a:r>
              <a:rPr sz="2550" b="1" spc="-1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550" b="1" dirty="0">
                <a:solidFill>
                  <a:srgbClr val="404040"/>
                </a:solidFill>
                <a:latin typeface="Arial"/>
                <a:cs typeface="Arial"/>
              </a:rPr>
              <a:t>page</a:t>
            </a:r>
            <a:endParaRPr sz="25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4"/>
          <p:cNvSpPr/>
          <p:nvPr/>
        </p:nvSpPr>
        <p:spPr>
          <a:xfrm>
            <a:off x="2743200" y="2286000"/>
            <a:ext cx="11658600" cy="7058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07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 smtClean="0">
                <a:solidFill>
                  <a:schemeClr val="tx2"/>
                </a:solidFill>
              </a:rPr>
              <a:t>Web3.js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8007669" y="2403992"/>
            <a:ext cx="6014085" cy="41261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550" b="1" dirty="0">
                <a:solidFill>
                  <a:srgbClr val="404040"/>
                </a:solidFill>
                <a:latin typeface="Arial"/>
                <a:cs typeface="Arial"/>
              </a:rPr>
              <a:t>STEP : 1 Note the node modules</a:t>
            </a:r>
            <a:r>
              <a:rPr sz="2550" b="1" spc="-17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550" b="1" dirty="0">
                <a:solidFill>
                  <a:srgbClr val="404040"/>
                </a:solidFill>
                <a:latin typeface="Arial"/>
                <a:cs typeface="Arial"/>
              </a:rPr>
              <a:t>folder</a:t>
            </a:r>
            <a:endParaRPr sz="25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4"/>
          <p:cNvSpPr/>
          <p:nvPr/>
        </p:nvSpPr>
        <p:spPr>
          <a:xfrm>
            <a:off x="2197608" y="2166853"/>
            <a:ext cx="5386388" cy="5772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6" name="object 5"/>
          <p:cNvSpPr/>
          <p:nvPr/>
        </p:nvSpPr>
        <p:spPr>
          <a:xfrm>
            <a:off x="10515600" y="3886201"/>
            <a:ext cx="5229225" cy="56721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2212848" y="8595984"/>
            <a:ext cx="7807146" cy="41165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 marR="7620">
              <a:spcBef>
                <a:spcPts val="150"/>
              </a:spcBef>
            </a:pPr>
            <a:r>
              <a:rPr sz="2550" b="1" dirty="0">
                <a:solidFill>
                  <a:srgbClr val="404040"/>
                </a:solidFill>
                <a:latin typeface="Arial"/>
                <a:cs typeface="Arial"/>
              </a:rPr>
              <a:t>STEP : 2 Create the index.html</a:t>
            </a:r>
            <a:r>
              <a:rPr sz="2550" b="1" spc="-1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550" b="1" dirty="0">
                <a:solidFill>
                  <a:srgbClr val="404040"/>
                </a:solidFill>
                <a:latin typeface="Arial"/>
                <a:cs typeface="Arial"/>
              </a:rPr>
              <a:t>and  main.css</a:t>
            </a:r>
            <a:r>
              <a:rPr sz="2550" b="1" spc="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550" b="1" spc="-8" dirty="0">
                <a:solidFill>
                  <a:srgbClr val="404040"/>
                </a:solidFill>
                <a:latin typeface="Arial"/>
                <a:cs typeface="Arial"/>
              </a:rPr>
              <a:t>file</a:t>
            </a:r>
            <a:endParaRPr sz="255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051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 smtClean="0">
                <a:solidFill>
                  <a:schemeClr val="tx2"/>
                </a:solidFill>
              </a:rPr>
              <a:t>Web3.js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4" name="object 3"/>
          <p:cNvSpPr txBox="1"/>
          <p:nvPr/>
        </p:nvSpPr>
        <p:spPr>
          <a:xfrm>
            <a:off x="2853708" y="1903519"/>
            <a:ext cx="5833092" cy="327975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000" spc="-15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Add </a:t>
            </a:r>
            <a:r>
              <a:rPr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the </a:t>
            </a:r>
            <a:r>
              <a:rPr sz="2000" spc="15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web3 </a:t>
            </a:r>
            <a:r>
              <a:rPr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library to the</a:t>
            </a:r>
            <a:r>
              <a:rPr sz="2000" spc="-143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page</a:t>
            </a:r>
          </a:p>
        </p:txBody>
      </p:sp>
      <p:sp>
        <p:nvSpPr>
          <p:cNvPr id="16" name="object 4"/>
          <p:cNvSpPr/>
          <p:nvPr/>
        </p:nvSpPr>
        <p:spPr>
          <a:xfrm>
            <a:off x="2850356" y="2482513"/>
            <a:ext cx="11358563" cy="388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7" name="object 5"/>
          <p:cNvSpPr/>
          <p:nvPr/>
        </p:nvSpPr>
        <p:spPr>
          <a:xfrm>
            <a:off x="2850355" y="6972300"/>
            <a:ext cx="11358563" cy="2428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2796489" y="6468491"/>
            <a:ext cx="10137458" cy="32701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Check </a:t>
            </a:r>
            <a:r>
              <a:rPr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if </a:t>
            </a:r>
            <a:r>
              <a:rPr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there </a:t>
            </a:r>
            <a:r>
              <a:rPr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is </a:t>
            </a:r>
            <a:r>
              <a:rPr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any content </a:t>
            </a:r>
            <a:r>
              <a:rPr sz="2000" spc="-23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provider, </a:t>
            </a:r>
            <a:r>
              <a:rPr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else </a:t>
            </a:r>
            <a:r>
              <a:rPr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point local</a:t>
            </a:r>
            <a:r>
              <a:rPr sz="2000" spc="9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blockchain</a:t>
            </a:r>
          </a:p>
        </p:txBody>
      </p:sp>
    </p:spTree>
    <p:extLst>
      <p:ext uri="{BB962C8B-B14F-4D97-AF65-F5344CB8AC3E}">
        <p14:creationId xmlns:p14="http://schemas.microsoft.com/office/powerpoint/2010/main" val="14429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Web3.js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2677973" y="1811146"/>
            <a:ext cx="6346508" cy="41261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550" b="1" dirty="0">
                <a:solidFill>
                  <a:srgbClr val="404040"/>
                </a:solidFill>
                <a:latin typeface="Arial"/>
                <a:cs typeface="Arial"/>
              </a:rPr>
              <a:t>Get default account </a:t>
            </a:r>
            <a:r>
              <a:rPr sz="2550" b="1" spc="-8" dirty="0">
                <a:solidFill>
                  <a:srgbClr val="404040"/>
                </a:solidFill>
                <a:latin typeface="Arial"/>
                <a:cs typeface="Arial"/>
              </a:rPr>
              <a:t>from your</a:t>
            </a:r>
            <a:r>
              <a:rPr sz="2550" b="1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550" b="1" dirty="0">
                <a:solidFill>
                  <a:srgbClr val="404040"/>
                </a:solidFill>
                <a:latin typeface="Arial"/>
                <a:cs typeface="Arial"/>
              </a:rPr>
              <a:t>metamask</a:t>
            </a:r>
            <a:endParaRPr sz="25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4"/>
          <p:cNvSpPr txBox="1"/>
          <p:nvPr/>
        </p:nvSpPr>
        <p:spPr>
          <a:xfrm>
            <a:off x="2694888" y="2898838"/>
            <a:ext cx="3112770" cy="41261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550" b="1" spc="-90" dirty="0">
                <a:solidFill>
                  <a:srgbClr val="404040"/>
                </a:solidFill>
                <a:latin typeface="Arial"/>
                <a:cs typeface="Arial"/>
              </a:rPr>
              <a:t>To </a:t>
            </a:r>
            <a:r>
              <a:rPr sz="2550" b="1" dirty="0">
                <a:solidFill>
                  <a:srgbClr val="404040"/>
                </a:solidFill>
                <a:latin typeface="Arial"/>
                <a:cs typeface="Arial"/>
              </a:rPr>
              <a:t>load the</a:t>
            </a:r>
            <a:r>
              <a:rPr sz="2550" b="1" spc="-53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550" b="1" dirty="0">
                <a:solidFill>
                  <a:srgbClr val="404040"/>
                </a:solidFill>
                <a:latin typeface="Arial"/>
                <a:cs typeface="Arial"/>
              </a:rPr>
              <a:t>contract</a:t>
            </a:r>
            <a:endParaRPr sz="25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5"/>
          <p:cNvSpPr/>
          <p:nvPr/>
        </p:nvSpPr>
        <p:spPr>
          <a:xfrm>
            <a:off x="2676526" y="2341880"/>
            <a:ext cx="6357938" cy="3714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7" name="object 6"/>
          <p:cNvSpPr/>
          <p:nvPr/>
        </p:nvSpPr>
        <p:spPr>
          <a:xfrm>
            <a:off x="2733676" y="3429001"/>
            <a:ext cx="12799124" cy="6429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  <p:sp>
        <p:nvSpPr>
          <p:cNvPr id="18" name="object 7"/>
          <p:cNvSpPr txBox="1"/>
          <p:nvPr/>
        </p:nvSpPr>
        <p:spPr>
          <a:xfrm>
            <a:off x="2752038" y="4384663"/>
            <a:ext cx="4356735" cy="41261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550" b="1" spc="-90" dirty="0">
                <a:solidFill>
                  <a:srgbClr val="404040"/>
                </a:solidFill>
                <a:latin typeface="Arial"/>
                <a:cs typeface="Arial"/>
              </a:rPr>
              <a:t>To </a:t>
            </a:r>
            <a:r>
              <a:rPr sz="2550" b="1" dirty="0">
                <a:solidFill>
                  <a:srgbClr val="404040"/>
                </a:solidFill>
                <a:latin typeface="Arial"/>
                <a:cs typeface="Arial"/>
              </a:rPr>
              <a:t>interact </a:t>
            </a:r>
            <a:r>
              <a:rPr sz="2550" b="1" spc="8" dirty="0">
                <a:solidFill>
                  <a:srgbClr val="404040"/>
                </a:solidFill>
                <a:latin typeface="Arial"/>
                <a:cs typeface="Arial"/>
              </a:rPr>
              <a:t>with </a:t>
            </a:r>
            <a:r>
              <a:rPr sz="2550" b="1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sz="2550" b="1" spc="-98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550" b="1" dirty="0">
                <a:solidFill>
                  <a:srgbClr val="404040"/>
                </a:solidFill>
                <a:latin typeface="Arial"/>
                <a:cs typeface="Arial"/>
              </a:rPr>
              <a:t>contract</a:t>
            </a:r>
            <a:endParaRPr sz="25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8"/>
          <p:cNvSpPr/>
          <p:nvPr/>
        </p:nvSpPr>
        <p:spPr>
          <a:xfrm>
            <a:off x="2743201" y="4914901"/>
            <a:ext cx="10987088" cy="4500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1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Variable Types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937666" y="1898650"/>
            <a:ext cx="16417644" cy="6937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>
              <a:lnSpc>
                <a:spcPct val="150000"/>
              </a:lnSpc>
            </a:pPr>
            <a:r>
              <a:rPr lang="en-IN" sz="200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Boolean</a:t>
            </a:r>
            <a:endParaRPr lang="en-IN"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>
              <a:lnSpc>
                <a:spcPct val="150000"/>
              </a:lnSpc>
            </a:pPr>
            <a:r>
              <a:rPr lang="en-IN" sz="2000" spc="8" dirty="0">
                <a:latin typeface="Arial Rounded MT Bold" panose="020F0704030504030204" pitchFamily="34" charset="0"/>
                <a:cs typeface="Arial"/>
              </a:rPr>
              <a:t>To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store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“True”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or</a:t>
            </a:r>
            <a:r>
              <a:rPr lang="en-IN" sz="2000" spc="-12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“False</a:t>
            </a:r>
            <a:r>
              <a:rPr lang="en-IN" sz="2000" dirty="0" smtClean="0">
                <a:latin typeface="Arial Rounded MT Bold" panose="020F0704030504030204" pitchFamily="34" charset="0"/>
                <a:cs typeface="Arial"/>
              </a:rPr>
              <a:t>”</a:t>
            </a:r>
          </a:p>
          <a:p>
            <a:pPr marL="19050">
              <a:lnSpc>
                <a:spcPct val="150000"/>
              </a:lnSpc>
            </a:pPr>
            <a:r>
              <a:rPr lang="en-IN" sz="2000" spc="-8" dirty="0">
                <a:latin typeface="Arial Rounded MT Bold" panose="020F0704030504030204" pitchFamily="34" charset="0"/>
                <a:cs typeface="Calibri"/>
              </a:rPr>
              <a:t>bool </a:t>
            </a:r>
            <a:r>
              <a:rPr lang="en-IN" sz="2000" dirty="0">
                <a:latin typeface="Arial Rounded MT Bold" panose="020F0704030504030204" pitchFamily="34" charset="0"/>
                <a:cs typeface="Calibri"/>
              </a:rPr>
              <a:t>b =</a:t>
            </a:r>
            <a:r>
              <a:rPr lang="en-IN" sz="2000" spc="-113" dirty="0">
                <a:latin typeface="Arial Rounded MT Bold" panose="020F0704030504030204" pitchFamily="34" charset="0"/>
                <a:cs typeface="Calibri"/>
              </a:rPr>
              <a:t> </a:t>
            </a:r>
            <a:r>
              <a:rPr lang="en-IN" sz="2000" dirty="0" smtClean="0">
                <a:latin typeface="Arial Rounded MT Bold" panose="020F0704030504030204" pitchFamily="34" charset="0"/>
                <a:cs typeface="Calibri"/>
              </a:rPr>
              <a:t>true</a:t>
            </a:r>
          </a:p>
          <a:p>
            <a:pPr marL="19050">
              <a:lnSpc>
                <a:spcPct val="150000"/>
              </a:lnSpc>
            </a:pPr>
            <a:endParaRPr lang="en-IN" sz="2000" dirty="0">
              <a:latin typeface="Arial Rounded MT Bold" panose="020F0704030504030204" pitchFamily="34" charset="0"/>
              <a:cs typeface="Calibri"/>
            </a:endParaRPr>
          </a:p>
          <a:p>
            <a:pPr marL="19050">
              <a:lnSpc>
                <a:spcPct val="150000"/>
              </a:lnSpc>
            </a:pPr>
            <a:r>
              <a:rPr lang="en-IN" sz="2000" spc="-8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Operators</a:t>
            </a:r>
          </a:p>
          <a:p>
            <a:pPr marL="277178" indent="-258128">
              <a:lnSpc>
                <a:spcPct val="150000"/>
              </a:lnSpc>
              <a:buFontTx/>
              <a:buChar char="•"/>
              <a:tabLst>
                <a:tab pos="278130" algn="l"/>
              </a:tabLst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! (logical</a:t>
            </a:r>
            <a:r>
              <a:rPr lang="en-IN" sz="2000" spc="-3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negation)</a:t>
            </a:r>
          </a:p>
          <a:p>
            <a:pPr marL="277178" indent="-258128">
              <a:lnSpc>
                <a:spcPct val="150000"/>
              </a:lnSpc>
              <a:buFontTx/>
              <a:buChar char="•"/>
              <a:tabLst>
                <a:tab pos="278130" algn="l"/>
              </a:tabLst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&amp;&amp; (logical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conjunction,</a:t>
            </a:r>
            <a:r>
              <a:rPr lang="en-IN" sz="2000" spc="-3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“and”)</a:t>
            </a:r>
          </a:p>
          <a:p>
            <a:pPr marL="277178" indent="-258128">
              <a:lnSpc>
                <a:spcPct val="150000"/>
              </a:lnSpc>
              <a:buFontTx/>
              <a:buChar char="•"/>
              <a:tabLst>
                <a:tab pos="278130" algn="l"/>
              </a:tabLst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|| (logical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disjunction,</a:t>
            </a:r>
            <a:r>
              <a:rPr lang="en-IN" sz="2000" spc="-68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“or”)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19050">
              <a:lnSpc>
                <a:spcPct val="150000"/>
              </a:lnSpc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• ==</a:t>
            </a:r>
            <a:r>
              <a:rPr lang="en-IN" sz="2000" spc="-315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(equality)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277178" indent="-258128">
              <a:lnSpc>
                <a:spcPct val="150000"/>
              </a:lnSpc>
              <a:buFontTx/>
              <a:buChar char="•"/>
              <a:tabLst>
                <a:tab pos="278130" algn="l"/>
              </a:tabLst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!= (inequality)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>
              <a:lnSpc>
                <a:spcPct val="150000"/>
              </a:lnSpc>
              <a:buClr>
                <a:srgbClr val="404040"/>
              </a:buClr>
              <a:buFont typeface="Arial"/>
              <a:buChar char="•"/>
            </a:pPr>
            <a:endParaRPr lang="en-IN" sz="2000" dirty="0" smtClean="0">
              <a:latin typeface="Arial Rounded MT Bold" panose="020F0704030504030204" pitchFamily="34" charset="0"/>
              <a:cs typeface="Times New Roman"/>
            </a:endParaRPr>
          </a:p>
          <a:p>
            <a:pPr>
              <a:lnSpc>
                <a:spcPct val="150000"/>
              </a:lnSpc>
              <a:buClr>
                <a:srgbClr val="404040"/>
              </a:buClr>
            </a:pPr>
            <a:r>
              <a:rPr lang="en-IN" sz="2000" dirty="0" smtClean="0">
                <a:latin typeface="Arial Rounded MT Bold" panose="020F0704030504030204" pitchFamily="34" charset="0"/>
                <a:cs typeface="Times New Roman"/>
              </a:rPr>
              <a:t>Note:- </a:t>
            </a:r>
            <a:endParaRPr lang="en-IN" sz="2000" dirty="0">
              <a:latin typeface="Arial Rounded MT Bold" panose="020F0704030504030204" pitchFamily="34" charset="0"/>
              <a:cs typeface="Times New Roman"/>
            </a:endParaRPr>
          </a:p>
          <a:p>
            <a:pPr marL="647700" lvl="1" indent="-514350">
              <a:lnSpc>
                <a:spcPct val="150000"/>
              </a:lnSpc>
              <a:buFontTx/>
              <a:buAutoNum type="arabicPeriod"/>
              <a:tabLst>
                <a:tab pos="646748" algn="l"/>
                <a:tab pos="647700" algn="l"/>
              </a:tabLst>
            </a:pPr>
            <a:r>
              <a:rPr lang="en-IN" sz="2000" spc="8" dirty="0" smtClean="0">
                <a:latin typeface="Arial Rounded MT Bold" panose="020F0704030504030204" pitchFamily="34" charset="0"/>
                <a:cs typeface="Arial"/>
              </a:rPr>
              <a:t>The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operators || and &amp;&amp; apply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the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common short-circuiting</a:t>
            </a:r>
            <a:r>
              <a:rPr lang="en-IN" sz="2000" spc="-3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rules.</a:t>
            </a:r>
          </a:p>
          <a:p>
            <a:pPr marL="647700" marR="7620" lvl="1" indent="-514350">
              <a:lnSpc>
                <a:spcPct val="150000"/>
              </a:lnSpc>
              <a:buFontTx/>
              <a:buAutoNum type="arabicPeriod"/>
              <a:tabLst>
                <a:tab pos="646748" algn="l"/>
                <a:tab pos="647700" algn="l"/>
              </a:tabLst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In the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expression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f(x)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||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g(y),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if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f(x)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evaluates to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true,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g(y)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will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not be evaluated even  if it may have</a:t>
            </a:r>
            <a:r>
              <a:rPr lang="en-IN" sz="2000" spc="-3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side-effects</a:t>
            </a:r>
            <a:r>
              <a:rPr lang="en-IN" sz="2000" spc="-8" dirty="0" smtClean="0">
                <a:latin typeface="Arial Rounded MT Bold" panose="020F0704030504030204" pitchFamily="34" charset="0"/>
                <a:cs typeface="Arial"/>
              </a:rPr>
              <a:t>.</a:t>
            </a:r>
            <a:endParaRPr lang="en-IN" sz="2000" spc="-5" dirty="0">
              <a:latin typeface="Arial Rounded MT Bold" panose="020F0704030504030204" pitchFamily="34" charset="0"/>
              <a:cs typeface="Calibri"/>
            </a:endParaRPr>
          </a:p>
          <a:p>
            <a:pPr marL="584200" indent="-571500">
              <a:lnSpc>
                <a:spcPct val="150000"/>
              </a:lnSpc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sz="2000" dirty="0"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18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Web3.js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937666" y="1898650"/>
            <a:ext cx="16417644" cy="13458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>
              <a:spcBef>
                <a:spcPts val="758"/>
              </a:spcBef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RUN THIS </a:t>
            </a:r>
            <a:r>
              <a:rPr lang="en-IN" sz="2000" spc="-8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IN</a:t>
            </a:r>
            <a:r>
              <a:rPr lang="en-IN" sz="2000" spc="-6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WIN+R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19050" marR="7620">
              <a:spcBef>
                <a:spcPts val="614"/>
              </a:spcBef>
            </a:pP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for chrome : - chrome.exe --user-data-</a:t>
            </a:r>
            <a:r>
              <a:rPr lang="en-IN" sz="2000" dirty="0" err="1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dir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="C://Chrome dev session"</a:t>
            </a:r>
            <a:r>
              <a:rPr lang="en-IN" sz="2000" spc="-105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solidFill>
                  <a:srgbClr val="404040"/>
                </a:solidFill>
                <a:latin typeface="Arial Rounded MT Bold" panose="020F0704030504030204" pitchFamily="34" charset="0"/>
                <a:cs typeface="Arial"/>
              </a:rPr>
              <a:t>--disable-  web-security</a:t>
            </a:r>
            <a:endParaRPr lang="en-IN" sz="2000" dirty="0">
              <a:solidFill>
                <a:prstClr val="black"/>
              </a:solidFill>
              <a:latin typeface="Arial Rounded MT Bold" panose="020F0704030504030204" pitchFamily="34" charset="0"/>
              <a:cs typeface="Arial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lang="en-IN" sz="2000" spc="-5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</p:txBody>
      </p:sp>
      <p:sp>
        <p:nvSpPr>
          <p:cNvPr id="12" name="object 4"/>
          <p:cNvSpPr/>
          <p:nvPr/>
        </p:nvSpPr>
        <p:spPr>
          <a:xfrm>
            <a:off x="3733800" y="3086100"/>
            <a:ext cx="11471241" cy="60005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26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</a:rPr>
              <a:t>Decentralized Exchange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3"/>
          <p:cNvSpPr/>
          <p:nvPr/>
        </p:nvSpPr>
        <p:spPr>
          <a:xfrm>
            <a:off x="2286808" y="1867848"/>
            <a:ext cx="13715904" cy="739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93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Decentralized Exchange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3"/>
          <p:cNvSpPr/>
          <p:nvPr/>
        </p:nvSpPr>
        <p:spPr>
          <a:xfrm>
            <a:off x="2286000" y="2376488"/>
            <a:ext cx="13716000" cy="60817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99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9601200"/>
            <a:ext cx="18288000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23215" algn="r">
              <a:lnSpc>
                <a:spcPct val="100000"/>
              </a:lnSpc>
            </a:pP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C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op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y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h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©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2017,</a:t>
            </a:r>
            <a:r>
              <a:rPr sz="1650" spc="-5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u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k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and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/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7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its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af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f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il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i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es.</a:t>
            </a:r>
            <a:r>
              <a:rPr sz="1650" spc="-4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spc="-8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righ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s</a:t>
            </a:r>
            <a:r>
              <a:rPr sz="1650" spc="-6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v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4973" y="1715262"/>
            <a:ext cx="1642110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6463" y="9675876"/>
            <a:ext cx="1543812" cy="390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800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5600" dirty="0" smtClean="0">
                <a:solidFill>
                  <a:schemeClr val="tx2"/>
                </a:solidFill>
              </a:rPr>
              <a:t>Self Questionnaire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937666" y="1898650"/>
            <a:ext cx="16417644" cy="6680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lang="en-IN" sz="2000" spc="-5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 marL="36195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404040"/>
                </a:solidFill>
                <a:latin typeface="Arial"/>
                <a:cs typeface="Arial"/>
              </a:rPr>
              <a:t>What </a:t>
            </a:r>
            <a:r>
              <a:rPr lang="en-IN" sz="2000" b="1" spc="-8" dirty="0">
                <a:solidFill>
                  <a:srgbClr val="404040"/>
                </a:solidFill>
                <a:latin typeface="Arial"/>
                <a:cs typeface="Arial"/>
              </a:rPr>
              <a:t>is Airdrop</a:t>
            </a:r>
            <a:r>
              <a:rPr lang="en-IN" sz="2000" b="1" spc="-68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IN" sz="2000" b="1" dirty="0">
                <a:solidFill>
                  <a:srgbClr val="404040"/>
                </a:solidFill>
                <a:latin typeface="Arial"/>
                <a:cs typeface="Arial"/>
              </a:rPr>
              <a:t>?</a:t>
            </a:r>
            <a:endParaRPr lang="en-IN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6195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b="1" spc="-8" dirty="0">
                <a:solidFill>
                  <a:srgbClr val="404040"/>
                </a:solidFill>
                <a:latin typeface="Arial"/>
                <a:cs typeface="Arial"/>
              </a:rPr>
              <a:t>How ICO's </a:t>
            </a:r>
            <a:r>
              <a:rPr lang="en-IN" sz="2000" b="1" dirty="0">
                <a:solidFill>
                  <a:srgbClr val="404040"/>
                </a:solidFill>
                <a:latin typeface="Arial"/>
                <a:cs typeface="Arial"/>
              </a:rPr>
              <a:t>are hacked</a:t>
            </a:r>
            <a:r>
              <a:rPr lang="en-IN" sz="2000" b="1" spc="-8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IN" sz="2000" b="1" dirty="0">
                <a:solidFill>
                  <a:srgbClr val="404040"/>
                </a:solidFill>
                <a:latin typeface="Arial"/>
                <a:cs typeface="Arial"/>
              </a:rPr>
              <a:t>?</a:t>
            </a:r>
            <a:endParaRPr lang="en-IN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61950" marR="2333625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404040"/>
                </a:solidFill>
                <a:latin typeface="Arial"/>
                <a:cs typeface="Arial"/>
              </a:rPr>
              <a:t>What </a:t>
            </a:r>
            <a:r>
              <a:rPr lang="en-IN" sz="2000" b="1" spc="-8" dirty="0">
                <a:solidFill>
                  <a:srgbClr val="404040"/>
                </a:solidFill>
                <a:latin typeface="Arial"/>
                <a:cs typeface="Arial"/>
              </a:rPr>
              <a:t>is </a:t>
            </a:r>
            <a:r>
              <a:rPr lang="en-IN" sz="2000" b="1" dirty="0">
                <a:solidFill>
                  <a:srgbClr val="404040"/>
                </a:solidFill>
                <a:latin typeface="Arial"/>
                <a:cs typeface="Arial"/>
              </a:rPr>
              <a:t>P-P exchange and decentralized exchange</a:t>
            </a:r>
            <a:r>
              <a:rPr lang="en-IN" sz="2000" b="1" spc="-1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IN" sz="2000" b="1" dirty="0">
                <a:solidFill>
                  <a:srgbClr val="404040"/>
                </a:solidFill>
                <a:latin typeface="Arial"/>
                <a:cs typeface="Arial"/>
              </a:rPr>
              <a:t>?  </a:t>
            </a:r>
            <a:r>
              <a:rPr lang="en-IN" sz="2000" b="1" spc="-8" dirty="0">
                <a:solidFill>
                  <a:srgbClr val="404040"/>
                </a:solidFill>
                <a:latin typeface="Arial"/>
                <a:cs typeface="Arial"/>
              </a:rPr>
              <a:t>(</a:t>
            </a:r>
            <a:r>
              <a:rPr lang="en-IN" sz="2000" b="1" spc="-8" dirty="0" err="1">
                <a:solidFill>
                  <a:srgbClr val="404040"/>
                </a:solidFill>
                <a:latin typeface="Arial"/>
                <a:cs typeface="Arial"/>
              </a:rPr>
              <a:t>Kyber</a:t>
            </a:r>
            <a:r>
              <a:rPr lang="en-IN" sz="2000" b="1" spc="8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IN" sz="2000" b="1" dirty="0">
                <a:solidFill>
                  <a:srgbClr val="404040"/>
                </a:solidFill>
                <a:latin typeface="Arial"/>
                <a:cs typeface="Arial"/>
              </a:rPr>
              <a:t>Network)</a:t>
            </a:r>
            <a:endParaRPr lang="en-IN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61950" marR="70485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404040"/>
                </a:solidFill>
                <a:latin typeface="Arial"/>
                <a:cs typeface="Arial"/>
              </a:rPr>
              <a:t>Hot to create </a:t>
            </a:r>
            <a:r>
              <a:rPr lang="en-IN" sz="2000" b="1" spc="-8" dirty="0">
                <a:solidFill>
                  <a:srgbClr val="404040"/>
                </a:solidFill>
                <a:latin typeface="Arial"/>
                <a:cs typeface="Arial"/>
              </a:rPr>
              <a:t>bitcoin </a:t>
            </a:r>
            <a:r>
              <a:rPr lang="en-IN" sz="2000" b="1" dirty="0">
                <a:solidFill>
                  <a:srgbClr val="404040"/>
                </a:solidFill>
                <a:latin typeface="Arial"/>
                <a:cs typeface="Arial"/>
              </a:rPr>
              <a:t>paper </a:t>
            </a:r>
            <a:r>
              <a:rPr lang="en-IN" sz="2000" b="1" spc="8" dirty="0">
                <a:solidFill>
                  <a:srgbClr val="404040"/>
                </a:solidFill>
                <a:latin typeface="Arial"/>
                <a:cs typeface="Arial"/>
              </a:rPr>
              <a:t>wallet </a:t>
            </a:r>
            <a:r>
              <a:rPr lang="en-IN" sz="2000" b="1" dirty="0">
                <a:solidFill>
                  <a:srgbClr val="404040"/>
                </a:solidFill>
                <a:latin typeface="Arial"/>
                <a:cs typeface="Arial"/>
              </a:rPr>
              <a:t>- </a:t>
            </a:r>
            <a:r>
              <a:rPr lang="en-IN" sz="2000" b="1" u="heavy" spc="-8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5"/>
              </a:rPr>
              <a:t>https://walletgenerator.net/# </a:t>
            </a:r>
            <a:r>
              <a:rPr lang="en-IN" sz="2000" b="1" spc="-8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endParaRPr lang="en-IN" sz="2000" b="1" spc="-8" dirty="0" smtClean="0">
              <a:solidFill>
                <a:srgbClr val="009999"/>
              </a:solidFill>
              <a:latin typeface="Arial"/>
              <a:cs typeface="Arial"/>
            </a:endParaRPr>
          </a:p>
          <a:p>
            <a:pPr marL="361950" marR="70485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b="1" dirty="0" smtClean="0">
                <a:solidFill>
                  <a:srgbClr val="404040"/>
                </a:solidFill>
                <a:latin typeface="Arial"/>
                <a:cs typeface="Arial"/>
              </a:rPr>
              <a:t>What </a:t>
            </a:r>
            <a:r>
              <a:rPr lang="en-IN" sz="2000" b="1" spc="-8" dirty="0">
                <a:solidFill>
                  <a:srgbClr val="404040"/>
                </a:solidFill>
                <a:latin typeface="Arial"/>
                <a:cs typeface="Arial"/>
              </a:rPr>
              <a:t>if </a:t>
            </a:r>
            <a:r>
              <a:rPr lang="en-IN" sz="2000" b="1" dirty="0">
                <a:solidFill>
                  <a:srgbClr val="404040"/>
                </a:solidFill>
                <a:latin typeface="Arial"/>
                <a:cs typeface="Arial"/>
              </a:rPr>
              <a:t>a </a:t>
            </a:r>
            <a:r>
              <a:rPr lang="en-IN" sz="2000" b="1" spc="-8" dirty="0">
                <a:solidFill>
                  <a:srgbClr val="404040"/>
                </a:solidFill>
                <a:latin typeface="Arial"/>
                <a:cs typeface="Arial"/>
              </a:rPr>
              <a:t>government </a:t>
            </a:r>
            <a:r>
              <a:rPr lang="en-IN" sz="2000" b="1" dirty="0">
                <a:solidFill>
                  <a:srgbClr val="404040"/>
                </a:solidFill>
                <a:latin typeface="Arial"/>
                <a:cs typeface="Arial"/>
              </a:rPr>
              <a:t>bans it?</a:t>
            </a:r>
            <a:endParaRPr lang="en-IN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61950" marR="762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404040"/>
                </a:solidFill>
                <a:latin typeface="Arial"/>
                <a:cs typeface="Arial"/>
              </a:rPr>
              <a:t>Why should I not store my digital currency </a:t>
            </a:r>
            <a:r>
              <a:rPr lang="en-IN" sz="2000" b="1" spc="15" dirty="0">
                <a:solidFill>
                  <a:srgbClr val="404040"/>
                </a:solidFill>
                <a:latin typeface="Arial"/>
                <a:cs typeface="Arial"/>
              </a:rPr>
              <a:t>with </a:t>
            </a:r>
            <a:r>
              <a:rPr lang="en-IN" sz="2000" b="1" dirty="0">
                <a:solidFill>
                  <a:srgbClr val="404040"/>
                </a:solidFill>
                <a:latin typeface="Arial"/>
                <a:cs typeface="Arial"/>
              </a:rPr>
              <a:t>a central 3rd</a:t>
            </a:r>
            <a:r>
              <a:rPr lang="en-IN" sz="2000" b="1" spc="-127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IN" sz="2000" b="1" spc="-8" dirty="0">
                <a:solidFill>
                  <a:srgbClr val="404040"/>
                </a:solidFill>
                <a:latin typeface="Arial"/>
                <a:cs typeface="Arial"/>
              </a:rPr>
              <a:t>party?  </a:t>
            </a:r>
            <a:endParaRPr lang="en-IN" sz="2000" b="1" spc="-8" dirty="0" smtClean="0">
              <a:solidFill>
                <a:srgbClr val="404040"/>
              </a:solidFill>
              <a:latin typeface="Arial"/>
              <a:cs typeface="Arial"/>
            </a:endParaRPr>
          </a:p>
          <a:p>
            <a:pPr marL="361950" marR="762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b="1" dirty="0" smtClean="0">
                <a:solidFill>
                  <a:srgbClr val="404040"/>
                </a:solidFill>
                <a:latin typeface="Arial"/>
                <a:cs typeface="Arial"/>
              </a:rPr>
              <a:t>What </a:t>
            </a:r>
            <a:r>
              <a:rPr lang="en-IN" sz="2000" b="1" spc="-15" dirty="0">
                <a:solidFill>
                  <a:srgbClr val="404040"/>
                </a:solidFill>
                <a:latin typeface="Arial"/>
                <a:cs typeface="Arial"/>
              </a:rPr>
              <a:t>gives </a:t>
            </a:r>
            <a:r>
              <a:rPr lang="en-IN" sz="2000" b="1" dirty="0">
                <a:solidFill>
                  <a:srgbClr val="404040"/>
                </a:solidFill>
                <a:latin typeface="Arial"/>
                <a:cs typeface="Arial"/>
              </a:rPr>
              <a:t>cryptocurrency</a:t>
            </a:r>
            <a:r>
              <a:rPr lang="en-IN" sz="2000" b="1" spc="53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IN" sz="2000" b="1" spc="-15" dirty="0">
                <a:solidFill>
                  <a:srgbClr val="404040"/>
                </a:solidFill>
                <a:latin typeface="Arial"/>
                <a:cs typeface="Arial"/>
              </a:rPr>
              <a:t>value?</a:t>
            </a:r>
            <a:endParaRPr lang="en-IN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61950" marR="4102418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404040"/>
                </a:solidFill>
                <a:latin typeface="Arial"/>
                <a:cs typeface="Arial"/>
              </a:rPr>
              <a:t>Indian </a:t>
            </a:r>
            <a:r>
              <a:rPr lang="en-IN" sz="2000" b="1" spc="-8" dirty="0">
                <a:solidFill>
                  <a:srgbClr val="404040"/>
                </a:solidFill>
                <a:latin typeface="Arial"/>
                <a:cs typeface="Arial"/>
              </a:rPr>
              <a:t>IT </a:t>
            </a:r>
            <a:r>
              <a:rPr lang="en-IN" sz="2000" b="1" dirty="0">
                <a:solidFill>
                  <a:srgbClr val="404040"/>
                </a:solidFill>
                <a:latin typeface="Arial"/>
                <a:cs typeface="Arial"/>
              </a:rPr>
              <a:t>regulations on </a:t>
            </a:r>
            <a:r>
              <a:rPr lang="en-IN" sz="2000" b="1" spc="-8" dirty="0">
                <a:solidFill>
                  <a:srgbClr val="404040"/>
                </a:solidFill>
                <a:latin typeface="Arial"/>
                <a:cs typeface="Arial"/>
              </a:rPr>
              <a:t>cryptocurrency?  </a:t>
            </a:r>
            <a:endParaRPr lang="en-IN" sz="2000" b="1" spc="-8" dirty="0" smtClean="0">
              <a:solidFill>
                <a:srgbClr val="404040"/>
              </a:solidFill>
              <a:latin typeface="Arial"/>
              <a:cs typeface="Arial"/>
            </a:endParaRPr>
          </a:p>
          <a:p>
            <a:pPr marL="361950" marR="4102418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b="1" dirty="0" smtClean="0">
                <a:solidFill>
                  <a:srgbClr val="404040"/>
                </a:solidFill>
                <a:latin typeface="Arial"/>
                <a:cs typeface="Arial"/>
              </a:rPr>
              <a:t>Can </a:t>
            </a:r>
            <a:r>
              <a:rPr lang="en-IN" sz="2000" b="1" dirty="0">
                <a:solidFill>
                  <a:srgbClr val="404040"/>
                </a:solidFill>
                <a:latin typeface="Arial"/>
                <a:cs typeface="Arial"/>
              </a:rPr>
              <a:t>I </a:t>
            </a:r>
            <a:r>
              <a:rPr lang="en-IN" sz="2000" b="1" spc="-8" dirty="0">
                <a:solidFill>
                  <a:srgbClr val="404040"/>
                </a:solidFill>
                <a:latin typeface="Arial"/>
                <a:cs typeface="Arial"/>
              </a:rPr>
              <a:t>mine </a:t>
            </a:r>
            <a:r>
              <a:rPr lang="en-IN" sz="2000" b="1" dirty="0">
                <a:solidFill>
                  <a:srgbClr val="404040"/>
                </a:solidFill>
                <a:latin typeface="Arial"/>
                <a:cs typeface="Arial"/>
              </a:rPr>
              <a:t>at home – Laptop / Mobile</a:t>
            </a:r>
            <a:r>
              <a:rPr lang="en-IN" sz="2000" b="1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IN" sz="2000" b="1" dirty="0">
                <a:solidFill>
                  <a:srgbClr val="404040"/>
                </a:solidFill>
                <a:latin typeface="Arial"/>
                <a:cs typeface="Arial"/>
              </a:rPr>
              <a:t>?</a:t>
            </a:r>
            <a:endParaRPr lang="en-IN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61950" marR="4638675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b="1" u="heavy" spc="-8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6"/>
              </a:rPr>
              <a:t>Bitcoin mining calculator </a:t>
            </a:r>
            <a:r>
              <a:rPr lang="en-IN" sz="2000" b="1" spc="-8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endParaRPr lang="en-IN" sz="2000" b="1" spc="-8" dirty="0" smtClean="0">
              <a:solidFill>
                <a:srgbClr val="009999"/>
              </a:solidFill>
              <a:latin typeface="Arial"/>
              <a:cs typeface="Arial"/>
            </a:endParaRPr>
          </a:p>
          <a:p>
            <a:pPr marL="361950" marR="4638675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b="1" u="heavy" dirty="0" smtClean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https</a:t>
            </a:r>
            <a:r>
              <a:rPr lang="en-IN" sz="2000" b="1" u="heavy" spc="8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:</a:t>
            </a:r>
            <a:r>
              <a:rPr lang="en-IN" sz="2000" b="1" u="heavy" spc="-8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//</a:t>
            </a:r>
            <a:r>
              <a:rPr lang="en-IN" sz="2000" b="1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entetha</a:t>
            </a:r>
            <a:r>
              <a:rPr lang="en-IN" sz="2000" b="1" u="heavy" spc="-1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l</a:t>
            </a:r>
            <a:r>
              <a:rPr lang="en-IN" sz="2000" b="1" u="heavy" spc="-8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li</a:t>
            </a:r>
            <a:r>
              <a:rPr lang="en-IN" sz="2000" b="1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ance.org/</a:t>
            </a:r>
            <a:r>
              <a:rPr lang="en-IN" sz="2000" b="1" u="heavy" spc="-1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m</a:t>
            </a:r>
            <a:r>
              <a:rPr lang="en-IN" sz="2000" b="1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embers</a:t>
            </a:r>
            <a:r>
              <a:rPr lang="en-IN" sz="2000" b="1" u="heavy" spc="-8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-</a:t>
            </a:r>
            <a:r>
              <a:rPr lang="en-IN" sz="2000" b="1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2/</a:t>
            </a:r>
            <a:endParaRPr lang="en-IN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lang="en-IN" sz="2000" spc="-5" dirty="0" smtClean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lang="en-IN" sz="2000" spc="-5" dirty="0" smtClean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lang="en-IN" sz="2000" spc="-5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520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9601200"/>
            <a:ext cx="18288000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23215" algn="r">
              <a:lnSpc>
                <a:spcPct val="100000"/>
              </a:lnSpc>
            </a:pP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C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op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y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h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©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2017,</a:t>
            </a:r>
            <a:r>
              <a:rPr sz="1650" spc="-5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u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k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and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/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7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its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af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f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il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i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es.</a:t>
            </a:r>
            <a:r>
              <a:rPr sz="1650" spc="-4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spc="-8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righ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s</a:t>
            </a:r>
            <a:r>
              <a:rPr sz="1650" spc="-6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v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4973" y="1715262"/>
            <a:ext cx="1642110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6463" y="9675876"/>
            <a:ext cx="1543812" cy="390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1084" y="252984"/>
            <a:ext cx="17704308" cy="9358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75D11EE-E67A-4BE2-ABB4-045B4FC0A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</a:rPr>
              <a:t>Variable Types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937666" y="1898650"/>
            <a:ext cx="16417644" cy="6611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>
              <a:lnSpc>
                <a:spcPct val="150000"/>
              </a:lnSpc>
            </a:pPr>
            <a:r>
              <a:rPr lang="en-IN" sz="200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Integers</a:t>
            </a:r>
            <a:endParaRPr lang="en-IN"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533400" indent="-514350">
              <a:lnSpc>
                <a:spcPct val="150000"/>
              </a:lnSpc>
              <a:buFontTx/>
              <a:buAutoNum type="arabicPeriod"/>
              <a:tabLst>
                <a:tab pos="532448" algn="l"/>
                <a:tab pos="533400" algn="l"/>
              </a:tabLst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Signed and unsigned integers of various</a:t>
            </a:r>
            <a:r>
              <a:rPr lang="en-IN" sz="2000" spc="23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sizes.</a:t>
            </a:r>
          </a:p>
          <a:p>
            <a:pPr marL="533400" marR="1042988" indent="-514350">
              <a:lnSpc>
                <a:spcPct val="150000"/>
              </a:lnSpc>
              <a:buFontTx/>
              <a:buAutoNum type="arabicPeriod"/>
              <a:tabLst>
                <a:tab pos="532448" algn="l"/>
                <a:tab pos="533400" algn="l"/>
              </a:tabLst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Keywords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uint8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to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uint256 in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steps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of 8 (unsigned of 8 up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to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256 bits)  and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int8 to</a:t>
            </a:r>
            <a:r>
              <a:rPr lang="en-IN" sz="2000" spc="38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int256.</a:t>
            </a:r>
          </a:p>
          <a:p>
            <a:pPr marL="533400" indent="-514350">
              <a:lnSpc>
                <a:spcPct val="150000"/>
              </a:lnSpc>
              <a:buFontTx/>
              <a:buAutoNum type="arabicPeriod"/>
              <a:tabLst>
                <a:tab pos="532448" algn="l"/>
                <a:tab pos="533400" algn="l"/>
              </a:tabLst>
            </a:pPr>
            <a:r>
              <a:rPr lang="en-IN" sz="2000" dirty="0" smtClean="0">
                <a:latin typeface="Arial Rounded MT Bold" panose="020F0704030504030204" pitchFamily="34" charset="0"/>
                <a:cs typeface="Arial"/>
              </a:rPr>
              <a:t>“uint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and </a:t>
            </a:r>
            <a:r>
              <a:rPr lang="en-IN" sz="2000" dirty="0" smtClean="0">
                <a:latin typeface="Arial Rounded MT Bold" panose="020F0704030504030204" pitchFamily="34" charset="0"/>
                <a:cs typeface="Arial"/>
              </a:rPr>
              <a:t>int”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are aliases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for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uint256 and int256,</a:t>
            </a:r>
            <a:r>
              <a:rPr lang="en-IN" sz="2000" spc="3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respectively.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>
              <a:lnSpc>
                <a:spcPct val="150000"/>
              </a:lnSpc>
            </a:pPr>
            <a:endParaRPr lang="en-IN" sz="3200" dirty="0">
              <a:latin typeface="Arial Rounded MT Bold" panose="020F0704030504030204" pitchFamily="34" charset="0"/>
              <a:cs typeface="Times New Roman"/>
            </a:endParaRPr>
          </a:p>
          <a:p>
            <a:pPr marL="19050">
              <a:lnSpc>
                <a:spcPct val="150000"/>
              </a:lnSpc>
            </a:pPr>
            <a:r>
              <a:rPr lang="en-IN" sz="2000" spc="-8" dirty="0">
                <a:solidFill>
                  <a:srgbClr val="0070C0"/>
                </a:solidFill>
                <a:latin typeface="Arial Rounded MT Bold" panose="020F0704030504030204" pitchFamily="34" charset="0"/>
                <a:cs typeface="Arial"/>
              </a:rPr>
              <a:t>Operators:</a:t>
            </a:r>
            <a:endParaRPr lang="en-IN" sz="2000" dirty="0">
              <a:solidFill>
                <a:srgbClr val="0070C0"/>
              </a:solidFill>
              <a:latin typeface="Arial Rounded MT Bold" panose="020F0704030504030204" pitchFamily="34" charset="0"/>
              <a:cs typeface="Arial"/>
            </a:endParaRPr>
          </a:p>
          <a:p>
            <a:pPr marL="533400" indent="-514350">
              <a:lnSpc>
                <a:spcPct val="150000"/>
              </a:lnSpc>
              <a:buFontTx/>
              <a:buAutoNum type="arabicPeriod"/>
              <a:tabLst>
                <a:tab pos="532448" algn="l"/>
                <a:tab pos="533400" algn="l"/>
              </a:tabLst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Comparisons: &lt;=, &lt;, ==,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!=,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&gt;=, &gt; (evaluate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to</a:t>
            </a:r>
            <a:r>
              <a:rPr lang="en-IN" sz="2000" spc="-75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bool)</a:t>
            </a:r>
          </a:p>
          <a:p>
            <a:pPr marL="533400" indent="-514350">
              <a:lnSpc>
                <a:spcPct val="150000"/>
              </a:lnSpc>
              <a:buFontTx/>
              <a:buAutoNum type="arabicPeriod"/>
              <a:tabLst>
                <a:tab pos="532448" algn="l"/>
                <a:tab pos="533400" algn="l"/>
              </a:tabLst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Bit operators: &amp;, |, ^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(bitwise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exclusive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or),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~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(bitwise</a:t>
            </a:r>
            <a:r>
              <a:rPr lang="en-IN" sz="2000" spc="38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negation)</a:t>
            </a:r>
          </a:p>
          <a:p>
            <a:pPr marL="533400" indent="-514350">
              <a:lnSpc>
                <a:spcPct val="150000"/>
              </a:lnSpc>
              <a:buFontTx/>
              <a:buAutoNum type="arabicPeriod"/>
              <a:tabLst>
                <a:tab pos="532448" algn="l"/>
                <a:tab pos="533400" algn="l"/>
              </a:tabLst>
            </a:pP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Arithmetic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operators: +,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-,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unary</a:t>
            </a:r>
            <a:r>
              <a:rPr lang="en-IN" sz="2000" spc="15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-,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533400">
              <a:lnSpc>
                <a:spcPct val="150000"/>
              </a:lnSpc>
            </a:pPr>
            <a:r>
              <a:rPr lang="en-IN" sz="2000" dirty="0">
                <a:latin typeface="Arial Rounded MT Bold" panose="020F0704030504030204" pitchFamily="34" charset="0"/>
                <a:cs typeface="Arial"/>
              </a:rPr>
              <a:t>unary +,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*, /,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% (remainder),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**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(exponentiation), &lt;&lt; (left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shift),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&gt;&gt;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(right</a:t>
            </a:r>
            <a:r>
              <a:rPr lang="en-IN" sz="2000" spc="68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shift)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584200" indent="-571500">
              <a:lnSpc>
                <a:spcPct val="150000"/>
              </a:lnSpc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lang="en-IN" sz="2000" spc="-5" dirty="0" smtClean="0">
              <a:latin typeface="Arial Rounded MT Bold" panose="020F0704030504030204" pitchFamily="34" charset="0"/>
              <a:cs typeface="Calibri"/>
            </a:endParaRPr>
          </a:p>
          <a:p>
            <a:pPr marL="12700">
              <a:lnSpc>
                <a:spcPct val="150000"/>
              </a:lnSpc>
              <a:buClr>
                <a:srgbClr val="095A82"/>
              </a:buClr>
              <a:tabLst>
                <a:tab pos="584200" algn="l"/>
                <a:tab pos="584835" algn="l"/>
              </a:tabLst>
            </a:pPr>
            <a:r>
              <a:rPr lang="en-IN" sz="2000" spc="8" dirty="0" smtClean="0">
                <a:latin typeface="Arial Rounded MT Bold" panose="020F0704030504030204" pitchFamily="34" charset="0"/>
                <a:cs typeface="Arial"/>
              </a:rPr>
              <a:t>The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operators || and &amp;&amp; apply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the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common short-circuiting rules. </a:t>
            </a:r>
            <a:r>
              <a:rPr lang="en-IN" sz="2000" spc="8" dirty="0">
                <a:latin typeface="Arial Rounded MT Bold" panose="020F0704030504030204" pitchFamily="34" charset="0"/>
                <a:cs typeface="Arial"/>
              </a:rPr>
              <a:t>This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means that in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the 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expression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f(x)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||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g(y),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if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f(x)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evaluates to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true, </a:t>
            </a:r>
            <a:r>
              <a:rPr lang="en-IN" sz="2000" spc="-15" dirty="0">
                <a:latin typeface="Arial Rounded MT Bold" panose="020F0704030504030204" pitchFamily="34" charset="0"/>
                <a:cs typeface="Arial"/>
              </a:rPr>
              <a:t>g(y) 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will </a:t>
            </a:r>
            <a:r>
              <a:rPr lang="en-IN" sz="2000" dirty="0">
                <a:latin typeface="Arial Rounded MT Bold" panose="020F0704030504030204" pitchFamily="34" charset="0"/>
                <a:cs typeface="Arial"/>
              </a:rPr>
              <a:t>not be evaluated even if it may  have</a:t>
            </a:r>
            <a:r>
              <a:rPr lang="en-IN" sz="2000" spc="-8" dirty="0">
                <a:latin typeface="Arial Rounded MT Bold" panose="020F0704030504030204" pitchFamily="34" charset="0"/>
                <a:cs typeface="Arial"/>
              </a:rPr>
              <a:t> side-effects.</a:t>
            </a:r>
            <a:endParaRPr lang="en-IN" sz="2000" dirty="0">
              <a:latin typeface="Arial Rounded MT Bold" panose="020F0704030504030204" pitchFamily="34" charset="0"/>
              <a:cs typeface="Arial"/>
            </a:endParaRPr>
          </a:p>
          <a:p>
            <a:pPr marL="584200" indent="-571500"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endParaRPr sz="2000" dirty="0">
              <a:solidFill>
                <a:prstClr val="black"/>
              </a:solidFill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143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2815</TotalTime>
  <Words>3467</Words>
  <Application>Microsoft Office PowerPoint</Application>
  <PresentationFormat>Custom</PresentationFormat>
  <Paragraphs>619</Paragraphs>
  <Slides>86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86</vt:i4>
      </vt:variant>
    </vt:vector>
  </HeadingPairs>
  <TitlesOfParts>
    <vt:vector size="99" baseType="lpstr">
      <vt:lpstr>Arial</vt:lpstr>
      <vt:lpstr>Arial Rounded MT Bold</vt:lpstr>
      <vt:lpstr>Brush Script MT</vt:lpstr>
      <vt:lpstr>Calibri</vt:lpstr>
      <vt:lpstr>Calibri Light</vt:lpstr>
      <vt:lpstr>Comic Sans MS</vt:lpstr>
      <vt:lpstr>Courier New</vt:lpstr>
      <vt:lpstr>Times New Roman</vt:lpstr>
      <vt:lpstr>Trebuchet MS</vt:lpstr>
      <vt:lpstr>Wingdings</vt:lpstr>
      <vt:lpstr>Office Theme</vt:lpstr>
      <vt:lpstr>1_Office Theme</vt:lpstr>
      <vt:lpstr>18_Office Theme</vt:lpstr>
      <vt:lpstr>Solid Hands-on in Solidity</vt:lpstr>
      <vt:lpstr>Course Objectives</vt:lpstr>
      <vt:lpstr>PowerPoint Presentation</vt:lpstr>
      <vt:lpstr>Introduction to Solidity</vt:lpstr>
      <vt:lpstr>Introduction to Solidity..</vt:lpstr>
      <vt:lpstr>Introduction to Solidity..</vt:lpstr>
      <vt:lpstr>PowerPoint Presentation</vt:lpstr>
      <vt:lpstr>Variable Types</vt:lpstr>
      <vt:lpstr>Variable Types</vt:lpstr>
      <vt:lpstr>Variable Types</vt:lpstr>
      <vt:lpstr>Variable Types</vt:lpstr>
      <vt:lpstr>Variable Types</vt:lpstr>
      <vt:lpstr>Variable Types</vt:lpstr>
      <vt:lpstr>Variable Types - Summary</vt:lpstr>
      <vt:lpstr>Variable Types</vt:lpstr>
      <vt:lpstr>Variable Types</vt:lpstr>
      <vt:lpstr>Event Logging</vt:lpstr>
      <vt:lpstr>PowerPoint Presentation</vt:lpstr>
      <vt:lpstr>PowerPoint Presentation</vt:lpstr>
      <vt:lpstr>Crowd Funding Demonstration</vt:lpstr>
      <vt:lpstr>Remix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PowerPoint Presentation</vt:lpstr>
      <vt:lpstr>PowerPoint Presentation</vt:lpstr>
      <vt:lpstr>Functions</vt:lpstr>
      <vt:lpstr>PowerPoint Presentation</vt:lpstr>
      <vt:lpstr>PowerPoint Presentation</vt:lpstr>
      <vt:lpstr>Self Destruct</vt:lpstr>
      <vt:lpstr>PowerPoint Presentation</vt:lpstr>
      <vt:lpstr>PowerPoint Presentation</vt:lpstr>
      <vt:lpstr>FallBack Functions</vt:lpstr>
      <vt:lpstr>FallBack Functions</vt:lpstr>
      <vt:lpstr>PowerPoint Presentation</vt:lpstr>
      <vt:lpstr>Function Modifiers</vt:lpstr>
      <vt:lpstr>PowerPoint Presentation</vt:lpstr>
      <vt:lpstr>Function Overloading</vt:lpstr>
      <vt:lpstr>Demonstration</vt:lpstr>
      <vt:lpstr>PowerPoint Presentation</vt:lpstr>
      <vt:lpstr>PowerPoint Presentation</vt:lpstr>
      <vt:lpstr>Inheritance</vt:lpstr>
      <vt:lpstr>Inheritance</vt:lpstr>
      <vt:lpstr>PowerPoint Presentation</vt:lpstr>
      <vt:lpstr>PowerPoint Presentation</vt:lpstr>
      <vt:lpstr>Library</vt:lpstr>
      <vt:lpstr>Library</vt:lpstr>
      <vt:lpstr>PowerPoint Presentation</vt:lpstr>
      <vt:lpstr>PowerPoint Presentation</vt:lpstr>
      <vt:lpstr>Implement Dapp</vt:lpstr>
      <vt:lpstr>Remix</vt:lpstr>
      <vt:lpstr>Create your Coin</vt:lpstr>
      <vt:lpstr>Create your Coin</vt:lpstr>
      <vt:lpstr>Create your Coin</vt:lpstr>
      <vt:lpstr>Create your Coin</vt:lpstr>
      <vt:lpstr>Create your Coin</vt:lpstr>
      <vt:lpstr>PowerPoint Presentation</vt:lpstr>
      <vt:lpstr>PowerPoint Presentation</vt:lpstr>
      <vt:lpstr>Truffle Framework</vt:lpstr>
      <vt:lpstr>PowerPoint Presentation</vt:lpstr>
      <vt:lpstr>PowerPoint Presentation</vt:lpstr>
      <vt:lpstr>PowerPoint Presentation</vt:lpstr>
      <vt:lpstr>PowerPoint Presentation</vt:lpstr>
      <vt:lpstr>Ganache – Test Blockchain Network</vt:lpstr>
      <vt:lpstr>PowerPoint Presentation</vt:lpstr>
      <vt:lpstr>PowerPoint Presentation</vt:lpstr>
      <vt:lpstr>PowerPoint Presentation</vt:lpstr>
      <vt:lpstr>Truffle Commands</vt:lpstr>
      <vt:lpstr>Web3.js</vt:lpstr>
      <vt:lpstr>Web3.js</vt:lpstr>
      <vt:lpstr>Web3.js</vt:lpstr>
      <vt:lpstr>Web3.js</vt:lpstr>
      <vt:lpstr>Web3.js</vt:lpstr>
      <vt:lpstr>Web3.js</vt:lpstr>
      <vt:lpstr>Web3.js</vt:lpstr>
      <vt:lpstr>Web3.js</vt:lpstr>
      <vt:lpstr>Decentralized Exchange</vt:lpstr>
      <vt:lpstr>Decentralized Exchange</vt:lpstr>
      <vt:lpstr>PowerPoint Presentation</vt:lpstr>
      <vt:lpstr>Self Questionnaire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the best use of Live Sessions</dc:title>
  <dc:creator>Online2PDF.com</dc:creator>
  <cp:lastModifiedBy>VIJAY</cp:lastModifiedBy>
  <cp:revision>554</cp:revision>
  <dcterms:created xsi:type="dcterms:W3CDTF">2018-09-25T13:39:25Z</dcterms:created>
  <dcterms:modified xsi:type="dcterms:W3CDTF">2018-12-12T11:17:52Z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2018-09-25T00:00:00Z</vt:filetime>
  </property>
  <property fmtid="{D5CDD505-2E9C-101B-9397-08002B2CF9AE}" pid="3" name="LastSaved">
    <vt:filetime>2018-09-25T00:00:00Z</vt:filetime>
  </property>
</Properties>
</file>